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274" r:id="rId6"/>
    <p:sldId id="275" r:id="rId7"/>
    <p:sldId id="277" r:id="rId8"/>
    <p:sldId id="276" r:id="rId9"/>
    <p:sldId id="278" r:id="rId10"/>
    <p:sldId id="279" r:id="rId11"/>
    <p:sldId id="280" r:id="rId12"/>
    <p:sldId id="272" r:id="rId13"/>
    <p:sldId id="257" r:id="rId14"/>
    <p:sldId id="260" r:id="rId15"/>
    <p:sldId id="262" r:id="rId16"/>
  </p:sldIdLst>
  <p:sldSz cx="18288000" cy="10287000"/>
  <p:notesSz cx="10287000" cy="18288000"/>
  <p:embeddedFontLst>
    <p:embeddedFont>
      <p:font typeface="Geist" pitchFamily="2" charset="77"/>
      <p:regular r:id="rId18"/>
      <p:bold r:id="rId19"/>
    </p:embeddedFont>
    <p:embeddedFont>
      <p:font typeface="Geist Black" pitchFamily="2" charset="77"/>
      <p:bold r:id="rId20"/>
    </p:embeddedFont>
    <p:embeddedFont>
      <p:font typeface="Geist ExtraLight" pitchFamily="2" charset="77"/>
      <p:regular r:id="rId21"/>
    </p:embeddedFont>
    <p:embeddedFont>
      <p:font typeface="Geist Light" pitchFamily="2" charset="77"/>
      <p:regular r:id="rId22"/>
      <p:bold r:id="rId23"/>
    </p:embeddedFont>
    <p:embeddedFont>
      <p:font typeface="Geist Medium" pitchFamily="2" charset="77"/>
      <p:regular r:id="rId24"/>
      <p:bold r:id="rId25"/>
    </p:embeddedFont>
    <p:embeddedFont>
      <p:font typeface="Geist SemiBold" pitchFamily="2" charset="77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ghgiAS+JJZ83FdIVtbnJrqMIOo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3FF"/>
    <a:srgbClr val="040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070A0A-51E5-40E1-BB1C-4B6CEF082283}" v="3" dt="2025-10-01T05:43:06.607"/>
    <p1510:client id="{FE80EA9D-D211-7E40-B58B-D26B54B5A10C}" v="27" dt="2025-09-30T18:27:52.0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47"/>
    <p:restoredTop sz="94686"/>
  </p:normalViewPr>
  <p:slideViewPr>
    <p:cSldViewPr snapToGrid="0">
      <p:cViewPr varScale="1">
        <p:scale>
          <a:sx n="73" d="100"/>
          <a:sy n="73" d="100"/>
        </p:scale>
        <p:origin x="8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" name="Google Shape;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" name="Google Shape;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>
          <a:extLst>
            <a:ext uri="{FF2B5EF4-FFF2-40B4-BE49-F238E27FC236}">
              <a16:creationId xmlns:a16="http://schemas.microsoft.com/office/drawing/2014/main" id="{B0193129-16E9-9610-B9F9-F486CF1CE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>
            <a:extLst>
              <a:ext uri="{FF2B5EF4-FFF2-40B4-BE49-F238E27FC236}">
                <a16:creationId xmlns:a16="http://schemas.microsoft.com/office/drawing/2014/main" id="{E536F11A-90D7-A7D1-D2B2-3C393C408E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8:notes">
            <a:extLst>
              <a:ext uri="{FF2B5EF4-FFF2-40B4-BE49-F238E27FC236}">
                <a16:creationId xmlns:a16="http://schemas.microsoft.com/office/drawing/2014/main" id="{3286E18E-9B1E-DC27-E72B-3FDECF39E8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:notes">
            <a:extLst>
              <a:ext uri="{FF2B5EF4-FFF2-40B4-BE49-F238E27FC236}">
                <a16:creationId xmlns:a16="http://schemas.microsoft.com/office/drawing/2014/main" id="{ECB158DC-23BC-E571-A16B-9E9B70178C1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036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>
          <a:extLst>
            <a:ext uri="{FF2B5EF4-FFF2-40B4-BE49-F238E27FC236}">
              <a16:creationId xmlns:a16="http://schemas.microsoft.com/office/drawing/2014/main" id="{4C3B981F-18D7-132D-5150-D071AB944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>
            <a:extLst>
              <a:ext uri="{FF2B5EF4-FFF2-40B4-BE49-F238E27FC236}">
                <a16:creationId xmlns:a16="http://schemas.microsoft.com/office/drawing/2014/main" id="{D1105CEA-1096-165A-C5B7-94AFEE9AF6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8:notes">
            <a:extLst>
              <a:ext uri="{FF2B5EF4-FFF2-40B4-BE49-F238E27FC236}">
                <a16:creationId xmlns:a16="http://schemas.microsoft.com/office/drawing/2014/main" id="{64F5A9FD-E61A-690B-DEFC-7A65A0909D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:notes">
            <a:extLst>
              <a:ext uri="{FF2B5EF4-FFF2-40B4-BE49-F238E27FC236}">
                <a16:creationId xmlns:a16="http://schemas.microsoft.com/office/drawing/2014/main" id="{8D39973B-2EE8-CB94-B8B7-D96BDAA1FCD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31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>
          <a:extLst>
            <a:ext uri="{FF2B5EF4-FFF2-40B4-BE49-F238E27FC236}">
              <a16:creationId xmlns:a16="http://schemas.microsoft.com/office/drawing/2014/main" id="{A3BC3F3A-D05B-CC66-A0D8-E8284D1D8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>
            <a:extLst>
              <a:ext uri="{FF2B5EF4-FFF2-40B4-BE49-F238E27FC236}">
                <a16:creationId xmlns:a16="http://schemas.microsoft.com/office/drawing/2014/main" id="{1D0D38A1-A141-5990-3CA0-F96C2414E2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8:notes">
            <a:extLst>
              <a:ext uri="{FF2B5EF4-FFF2-40B4-BE49-F238E27FC236}">
                <a16:creationId xmlns:a16="http://schemas.microsoft.com/office/drawing/2014/main" id="{B6A50E78-1C32-5F7F-59C7-C95112E1D4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:notes">
            <a:extLst>
              <a:ext uri="{FF2B5EF4-FFF2-40B4-BE49-F238E27FC236}">
                <a16:creationId xmlns:a16="http://schemas.microsoft.com/office/drawing/2014/main" id="{2C2FEF02-FE1F-8753-79F8-E26595EFC6D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8196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>
          <a:extLst>
            <a:ext uri="{FF2B5EF4-FFF2-40B4-BE49-F238E27FC236}">
              <a16:creationId xmlns:a16="http://schemas.microsoft.com/office/drawing/2014/main" id="{82A72127-69B7-1493-2AF6-C44F3C4F9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>
            <a:extLst>
              <a:ext uri="{FF2B5EF4-FFF2-40B4-BE49-F238E27FC236}">
                <a16:creationId xmlns:a16="http://schemas.microsoft.com/office/drawing/2014/main" id="{BED883DD-0567-1F02-0F9C-552E81FE68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8:notes">
            <a:extLst>
              <a:ext uri="{FF2B5EF4-FFF2-40B4-BE49-F238E27FC236}">
                <a16:creationId xmlns:a16="http://schemas.microsoft.com/office/drawing/2014/main" id="{245AB751-DBE8-42F6-F577-FD28389717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:notes">
            <a:extLst>
              <a:ext uri="{FF2B5EF4-FFF2-40B4-BE49-F238E27FC236}">
                <a16:creationId xmlns:a16="http://schemas.microsoft.com/office/drawing/2014/main" id="{59F3F0D8-F8F2-0515-D36A-F347CF9C87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0486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>
          <a:extLst>
            <a:ext uri="{FF2B5EF4-FFF2-40B4-BE49-F238E27FC236}">
              <a16:creationId xmlns:a16="http://schemas.microsoft.com/office/drawing/2014/main" id="{26950290-277A-57CA-D942-A3B768CF9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>
            <a:extLst>
              <a:ext uri="{FF2B5EF4-FFF2-40B4-BE49-F238E27FC236}">
                <a16:creationId xmlns:a16="http://schemas.microsoft.com/office/drawing/2014/main" id="{75D8D3C4-9EB5-53DE-4847-B42EA02CF1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8:notes">
            <a:extLst>
              <a:ext uri="{FF2B5EF4-FFF2-40B4-BE49-F238E27FC236}">
                <a16:creationId xmlns:a16="http://schemas.microsoft.com/office/drawing/2014/main" id="{C26384B1-0686-4329-A51E-346BA28BFF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:notes">
            <a:extLst>
              <a:ext uri="{FF2B5EF4-FFF2-40B4-BE49-F238E27FC236}">
                <a16:creationId xmlns:a16="http://schemas.microsoft.com/office/drawing/2014/main" id="{6350C9B0-0799-351B-0B45-3ABC67F94B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8802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>
          <a:extLst>
            <a:ext uri="{FF2B5EF4-FFF2-40B4-BE49-F238E27FC236}">
              <a16:creationId xmlns:a16="http://schemas.microsoft.com/office/drawing/2014/main" id="{088BF93B-DBBA-61AD-4122-D9E7DF3F6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>
            <a:extLst>
              <a:ext uri="{FF2B5EF4-FFF2-40B4-BE49-F238E27FC236}">
                <a16:creationId xmlns:a16="http://schemas.microsoft.com/office/drawing/2014/main" id="{D767F8C8-401A-F95C-CB4F-CFAE97F575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8:notes">
            <a:extLst>
              <a:ext uri="{FF2B5EF4-FFF2-40B4-BE49-F238E27FC236}">
                <a16:creationId xmlns:a16="http://schemas.microsoft.com/office/drawing/2014/main" id="{2DC5B8B2-E965-C425-1148-AA31838975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:notes">
            <a:extLst>
              <a:ext uri="{FF2B5EF4-FFF2-40B4-BE49-F238E27FC236}">
                <a16:creationId xmlns:a16="http://schemas.microsoft.com/office/drawing/2014/main" id="{796B5198-FEB7-3F1B-6F2B-34FD212E272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8307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>
          <a:extLst>
            <a:ext uri="{FF2B5EF4-FFF2-40B4-BE49-F238E27FC236}">
              <a16:creationId xmlns:a16="http://schemas.microsoft.com/office/drawing/2014/main" id="{E5345E85-8F7B-7DA7-71AA-102F5B8D9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>
            <a:extLst>
              <a:ext uri="{FF2B5EF4-FFF2-40B4-BE49-F238E27FC236}">
                <a16:creationId xmlns:a16="http://schemas.microsoft.com/office/drawing/2014/main" id="{A2CA5114-6777-2A4E-13B8-04E4523A55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8:notes">
            <a:extLst>
              <a:ext uri="{FF2B5EF4-FFF2-40B4-BE49-F238E27FC236}">
                <a16:creationId xmlns:a16="http://schemas.microsoft.com/office/drawing/2014/main" id="{AC60477B-9188-75E8-7D43-B0ECEF6146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:notes">
            <a:extLst>
              <a:ext uri="{FF2B5EF4-FFF2-40B4-BE49-F238E27FC236}">
                <a16:creationId xmlns:a16="http://schemas.microsoft.com/office/drawing/2014/main" id="{447E0B29-CE7E-2BF0-6C84-0CDC8483F33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9040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>
          <a:extLst>
            <a:ext uri="{FF2B5EF4-FFF2-40B4-BE49-F238E27FC236}">
              <a16:creationId xmlns:a16="http://schemas.microsoft.com/office/drawing/2014/main" id="{6CAABE18-E2CF-D8D7-2B9D-99089B019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>
            <a:extLst>
              <a:ext uri="{FF2B5EF4-FFF2-40B4-BE49-F238E27FC236}">
                <a16:creationId xmlns:a16="http://schemas.microsoft.com/office/drawing/2014/main" id="{4B1B0674-335E-D72A-F277-FB5F7671F8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8:notes">
            <a:extLst>
              <a:ext uri="{FF2B5EF4-FFF2-40B4-BE49-F238E27FC236}">
                <a16:creationId xmlns:a16="http://schemas.microsoft.com/office/drawing/2014/main" id="{DD416DA4-4776-879A-A379-27AC439F81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:notes">
            <a:extLst>
              <a:ext uri="{FF2B5EF4-FFF2-40B4-BE49-F238E27FC236}">
                <a16:creationId xmlns:a16="http://schemas.microsoft.com/office/drawing/2014/main" id="{8E99F6B0-105C-AA1D-3B9A-F441779C917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0729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AB077C-73E8-6F2F-AE5A-F5E1B25E7974}"/>
              </a:ext>
            </a:extLst>
          </p:cNvPr>
          <p:cNvPicPr/>
          <p:nvPr userDrawn="1"/>
        </p:nvPicPr>
        <p:blipFill>
          <a:blip r:embed="rId2"/>
          <a:srcRect r="4306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B57405-482F-451B-06BA-1447F7AE9631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51063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11E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9795" cy="1029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584791"/>
            <a:ext cx="18288819" cy="4702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1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9628" y="2320617"/>
            <a:ext cx="9554114" cy="154638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"/>
          <p:cNvSpPr/>
          <p:nvPr/>
        </p:nvSpPr>
        <p:spPr>
          <a:xfrm rot="-589">
            <a:off x="1219713" y="4297785"/>
            <a:ext cx="16344115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D9D4E9"/>
              </a:buClr>
              <a:buSzPts val="7800"/>
              <a:buFont typeface="Geist Medium"/>
              <a:buNone/>
            </a:pPr>
            <a:r>
              <a:rPr lang="en-US" sz="6600" b="0" i="0" u="none" strike="noStrike" cap="none" dirty="0">
                <a:solidFill>
                  <a:srgbClr val="D9D4E9"/>
                </a:solidFill>
                <a:latin typeface="Geist Medium"/>
                <a:ea typeface="Geist Medium"/>
                <a:cs typeface="Geist Medium"/>
                <a:sym typeface="Geist Medium"/>
              </a:rPr>
              <a:t>Your Digital Modernization Partner</a:t>
            </a:r>
            <a:endParaRPr sz="6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11E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2" descr="preencoded.png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8289795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347" y="840537"/>
            <a:ext cx="2028941" cy="33408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3;p4">
            <a:extLst>
              <a:ext uri="{FF2B5EF4-FFF2-40B4-BE49-F238E27FC236}">
                <a16:creationId xmlns:a16="http://schemas.microsoft.com/office/drawing/2014/main" id="{6A6236E2-28BF-4C0D-F2D0-35DE29A796C0}"/>
              </a:ext>
            </a:extLst>
          </p:cNvPr>
          <p:cNvSpPr/>
          <p:nvPr/>
        </p:nvSpPr>
        <p:spPr>
          <a:xfrm rot="21599400">
            <a:off x="828606" y="3392243"/>
            <a:ext cx="16630788" cy="79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08333"/>
              </a:lnSpc>
              <a:buClr>
                <a:srgbClr val="EBE3FF"/>
              </a:buClr>
              <a:buSzPts val="4800"/>
            </a:pPr>
            <a:r>
              <a:rPr lang="en-US" sz="4800" dirty="0">
                <a:solidFill>
                  <a:srgbClr val="EBE3FF"/>
                </a:solidFill>
                <a:latin typeface="Geist Medium"/>
                <a:ea typeface="Geist Medium"/>
                <a:cs typeface="Geist Medium"/>
              </a:rPr>
              <a:t>Expected Business Impact Timeline</a:t>
            </a:r>
            <a:endParaRPr lang="en-US" sz="4800" b="0" i="0" u="none" strike="noStrike" cap="none" dirty="0">
              <a:solidFill>
                <a:srgbClr val="EBE3FF"/>
              </a:solidFill>
              <a:latin typeface="Geist Medium"/>
              <a:ea typeface="Geist Medium"/>
              <a:cs typeface="Geist Medium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C88069-1FF0-A12E-0B74-EBA2D112AEAA}"/>
              </a:ext>
            </a:extLst>
          </p:cNvPr>
          <p:cNvGrpSpPr/>
          <p:nvPr/>
        </p:nvGrpSpPr>
        <p:grpSpPr>
          <a:xfrm>
            <a:off x="1258540" y="5001924"/>
            <a:ext cx="15770920" cy="2802832"/>
            <a:chOff x="1067830" y="4696993"/>
            <a:chExt cx="15770920" cy="2802832"/>
          </a:xfrm>
        </p:grpSpPr>
        <p:sp>
          <p:nvSpPr>
            <p:cNvPr id="3" name="Google Shape;54;p3">
              <a:extLst>
                <a:ext uri="{FF2B5EF4-FFF2-40B4-BE49-F238E27FC236}">
                  <a16:creationId xmlns:a16="http://schemas.microsoft.com/office/drawing/2014/main" id="{236C25AD-DC9F-1A83-F48E-A57FAB972F8B}"/>
                </a:ext>
              </a:extLst>
            </p:cNvPr>
            <p:cNvSpPr/>
            <p:nvPr/>
          </p:nvSpPr>
          <p:spPr>
            <a:xfrm rot="21599400">
              <a:off x="1067830" y="5126462"/>
              <a:ext cx="5900282" cy="462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EBE3FF"/>
                </a:buClr>
                <a:buSzPts val="2400"/>
              </a:pPr>
              <a:r>
                <a:rPr lang="en-US" sz="2400" b="1" dirty="0">
                  <a:solidFill>
                    <a:schemeClr val="accent5"/>
                  </a:solidFill>
                  <a:latin typeface="Geist Black" pitchFamily="2" charset="77"/>
                  <a:ea typeface="Geist Black" pitchFamily="2" charset="77"/>
                  <a:cs typeface="Geist Black" pitchFamily="2" charset="77"/>
                </a:rPr>
                <a:t>Month 1-3</a:t>
              </a:r>
            </a:p>
            <a:p>
              <a:pPr>
                <a:buClr>
                  <a:srgbClr val="EBE3FF"/>
                </a:buClr>
                <a:buSzPts val="2400"/>
              </a:pPr>
              <a:r>
                <a:rPr lang="en-US" sz="2400" dirty="0">
                  <a:solidFill>
                    <a:srgbClr val="EBE3FF"/>
                  </a:solidFill>
                  <a:latin typeface="Geist Medium"/>
                  <a:ea typeface="Geist Medium"/>
                  <a:cs typeface="Geist Medium"/>
                  <a:sym typeface="Geist Medium"/>
                </a:rPr>
                <a:t>Foundation &amp; Quick Wins</a:t>
              </a:r>
              <a:endParaRPr sz="2400" b="1" u="none" strike="noStrike" cap="none" dirty="0">
                <a:solidFill>
                  <a:schemeClr val="accent5"/>
                </a:solidFill>
                <a:latin typeface="Geist Black" pitchFamily="2" charset="77"/>
                <a:ea typeface="Geist Black" pitchFamily="2" charset="77"/>
                <a:cs typeface="Geist Black" pitchFamily="2" charset="77"/>
                <a:sym typeface="Calibri"/>
              </a:endParaRPr>
            </a:p>
          </p:txBody>
        </p:sp>
        <p:sp>
          <p:nvSpPr>
            <p:cNvPr id="5" name="Google Shape;55;p3">
              <a:extLst>
                <a:ext uri="{FF2B5EF4-FFF2-40B4-BE49-F238E27FC236}">
                  <a16:creationId xmlns:a16="http://schemas.microsoft.com/office/drawing/2014/main" id="{D54B0CF5-1FA1-79A2-29B2-7AA3D0D27EAF}"/>
                </a:ext>
              </a:extLst>
            </p:cNvPr>
            <p:cNvSpPr/>
            <p:nvPr/>
          </p:nvSpPr>
          <p:spPr>
            <a:xfrm rot="21599400">
              <a:off x="1177633" y="6176331"/>
              <a:ext cx="7203507" cy="13234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285750" indent="-285750">
                <a:lnSpc>
                  <a:spcPct val="141667"/>
                </a:lnSpc>
                <a:buClr>
                  <a:schemeClr val="accent5"/>
                </a:buClr>
                <a:buSzPts val="1425"/>
                <a:buChar char="•"/>
              </a:pPr>
              <a:r>
                <a:rPr lang="en-GB" sz="1600" dirty="0">
                  <a:solidFill>
                    <a:srgbClr val="EBE3FF">
                      <a:alpha val="80000"/>
                    </a:srgbClr>
                  </a:solidFill>
                  <a:latin typeface="Geist Light"/>
                  <a:ea typeface="Geist Light"/>
                  <a:cs typeface="Geist Light"/>
                </a:rPr>
                <a:t>Process optimization and automation</a:t>
              </a:r>
              <a:endParaRPr lang="pl-PL" dirty="0">
                <a:solidFill>
                  <a:srgbClr val="000000">
                    <a:alpha val="80000"/>
                  </a:srgbClr>
                </a:solidFill>
                <a:ea typeface="Geist Light"/>
              </a:endParaRPr>
            </a:p>
            <a:p>
              <a:pPr marL="285750" indent="-285750">
                <a:lnSpc>
                  <a:spcPct val="141667"/>
                </a:lnSpc>
                <a:buClr>
                  <a:schemeClr val="accent5"/>
                </a:buClr>
                <a:buSzPts val="1425"/>
                <a:buChar char="•"/>
              </a:pPr>
              <a:r>
                <a:rPr lang="en-GB" sz="1600" dirty="0">
                  <a:solidFill>
                    <a:srgbClr val="EBE3FF">
                      <a:alpha val="80000"/>
                    </a:srgbClr>
                  </a:solidFill>
                  <a:latin typeface="Geist Light"/>
                  <a:ea typeface="Geist Light"/>
                  <a:cs typeface="Geist Light"/>
                </a:rPr>
                <a:t>Tool implementation and integration</a:t>
              </a:r>
              <a:endParaRPr lang="pl-PL" dirty="0">
                <a:solidFill>
                  <a:srgbClr val="000000">
                    <a:alpha val="80000"/>
                  </a:srgbClr>
                </a:solidFill>
                <a:ea typeface="Geist Light"/>
              </a:endParaRPr>
            </a:p>
            <a:p>
              <a:pPr marL="285750" indent="-285750">
                <a:lnSpc>
                  <a:spcPct val="141667"/>
                </a:lnSpc>
                <a:buClr>
                  <a:schemeClr val="accent5"/>
                </a:buClr>
                <a:buSzPts val="1425"/>
                <a:buChar char="•"/>
              </a:pPr>
              <a:r>
                <a:rPr lang="en-GB" sz="1600" dirty="0">
                  <a:solidFill>
                    <a:srgbClr val="EBE3FF">
                      <a:alpha val="80000"/>
                    </a:srgbClr>
                  </a:solidFill>
                  <a:latin typeface="Geist Light"/>
                  <a:ea typeface="Geist Light"/>
                  <a:cs typeface="Geist Light"/>
                </a:rPr>
                <a:t>Team capability development</a:t>
              </a:r>
              <a:br>
                <a:rPr lang="en-GB" sz="1600" dirty="0">
                  <a:solidFill>
                    <a:srgbClr val="EBE3FF">
                      <a:alpha val="80000"/>
                    </a:srgbClr>
                  </a:solidFill>
                  <a:latin typeface="Geist Light"/>
                  <a:ea typeface="Geist Light"/>
                  <a:cs typeface="Geist Light"/>
                </a:rPr>
              </a:br>
              <a:r>
                <a:rPr lang="en-GB" sz="1600" dirty="0">
                  <a:solidFill>
                    <a:srgbClr val="EBE3FF">
                      <a:alpha val="80000"/>
                    </a:srgbClr>
                  </a:solidFill>
                  <a:latin typeface="Geist Light"/>
                  <a:ea typeface="Geist Light"/>
                  <a:cs typeface="Geist Light"/>
                </a:rPr>
                <a:t> </a:t>
              </a:r>
              <a:endParaRPr lang="pl-PL" dirty="0">
                <a:solidFill>
                  <a:srgbClr val="000000">
                    <a:alpha val="80000"/>
                  </a:srgbClr>
                </a:solidFill>
              </a:endParaRPr>
            </a:p>
          </p:txBody>
        </p:sp>
        <p:sp>
          <p:nvSpPr>
            <p:cNvPr id="7" name="Google Shape;57;p3">
              <a:extLst>
                <a:ext uri="{FF2B5EF4-FFF2-40B4-BE49-F238E27FC236}">
                  <a16:creationId xmlns:a16="http://schemas.microsoft.com/office/drawing/2014/main" id="{6FC52CAA-E438-B268-9CE9-B5E67A28C28B}"/>
                </a:ext>
              </a:extLst>
            </p:cNvPr>
            <p:cNvSpPr/>
            <p:nvPr/>
          </p:nvSpPr>
          <p:spPr>
            <a:xfrm rot="21599400">
              <a:off x="12723099" y="5132286"/>
              <a:ext cx="3201271" cy="4194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EBE3FF"/>
                </a:buClr>
                <a:buSzPts val="2400"/>
              </a:pPr>
              <a:r>
                <a:rPr lang="en-US" sz="2400" b="1" dirty="0">
                  <a:solidFill>
                    <a:schemeClr val="accent1"/>
                  </a:solidFill>
                  <a:latin typeface="Geist Black" pitchFamily="2" charset="77"/>
                  <a:ea typeface="Geist Black" pitchFamily="2" charset="77"/>
                  <a:cs typeface="Geist Black" pitchFamily="2" charset="77"/>
                </a:rPr>
                <a:t>Month 10-18 </a:t>
              </a:r>
            </a:p>
            <a:p>
              <a:pPr>
                <a:buClr>
                  <a:srgbClr val="EBE3FF"/>
                </a:buClr>
                <a:buSzPts val="2400"/>
              </a:pPr>
              <a:r>
                <a:rPr lang="en-US" sz="2400" dirty="0">
                  <a:solidFill>
                    <a:srgbClr val="EBE3FF"/>
                  </a:solidFill>
                  <a:latin typeface="Geist Medium"/>
                  <a:ea typeface="Geist Medium"/>
                  <a:cs typeface="Geist Medium"/>
                </a:rPr>
                <a:t>Strategic Value</a:t>
              </a:r>
              <a:endParaRPr lang="en-US" sz="2400" b="0" i="0" u="none" strike="noStrike" cap="none" dirty="0">
                <a:solidFill>
                  <a:srgbClr val="EBE3FF"/>
                </a:solidFill>
                <a:latin typeface="Geist Medium"/>
                <a:ea typeface="Geist Medium"/>
                <a:cs typeface="Geist Medium"/>
              </a:endParaRPr>
            </a:p>
          </p:txBody>
        </p:sp>
        <p:sp>
          <p:nvSpPr>
            <p:cNvPr id="9" name="Google Shape;58;p3">
              <a:extLst>
                <a:ext uri="{FF2B5EF4-FFF2-40B4-BE49-F238E27FC236}">
                  <a16:creationId xmlns:a16="http://schemas.microsoft.com/office/drawing/2014/main" id="{1FCFB844-7F80-5D1A-E31A-6825A000E509}"/>
                </a:ext>
              </a:extLst>
            </p:cNvPr>
            <p:cNvSpPr/>
            <p:nvPr/>
          </p:nvSpPr>
          <p:spPr>
            <a:xfrm rot="21599400">
              <a:off x="12720450" y="6176600"/>
              <a:ext cx="4118300" cy="9938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285750" indent="-285750">
                <a:lnSpc>
                  <a:spcPct val="141667"/>
                </a:lnSpc>
                <a:buClr>
                  <a:schemeClr val="accent1"/>
                </a:buClr>
                <a:buSzPts val="1425"/>
                <a:buChar char="•"/>
              </a:pPr>
              <a:r>
                <a:rPr lang="en-GB" sz="1600" dirty="0">
                  <a:solidFill>
                    <a:srgbClr val="EBE3FF">
                      <a:alpha val="80000"/>
                    </a:srgbClr>
                  </a:solidFill>
                  <a:latin typeface="Geist Light"/>
                  <a:ea typeface="Geist Light"/>
                  <a:cs typeface="Geist Light"/>
                  <a:sym typeface="Geist Light"/>
                </a:rPr>
                <a:t>Revenue generation initiatives</a:t>
              </a:r>
              <a:endParaRPr lang="en-GB" sz="1600" dirty="0">
                <a:solidFill>
                  <a:srgbClr val="000000">
                    <a:alpha val="80000"/>
                  </a:srgbClr>
                </a:solidFill>
                <a:latin typeface="Calibri"/>
                <a:ea typeface="Calibri"/>
                <a:cs typeface="Calibri"/>
                <a:sym typeface="Geist Light"/>
              </a:endParaRPr>
            </a:p>
            <a:p>
              <a:pPr marL="285750" indent="-285750">
                <a:lnSpc>
                  <a:spcPct val="141667"/>
                </a:lnSpc>
                <a:buClr>
                  <a:schemeClr val="accent1"/>
                </a:buClr>
                <a:buSzPts val="1425"/>
                <a:buChar char="•"/>
              </a:pPr>
              <a:r>
                <a:rPr lang="en-GB" sz="1600" dirty="0">
                  <a:solidFill>
                    <a:srgbClr val="EBE3FF">
                      <a:alpha val="80000"/>
                    </a:srgbClr>
                  </a:solidFill>
                  <a:latin typeface="Geist Light"/>
                  <a:ea typeface="Geist Light"/>
                  <a:cs typeface="Geist Light"/>
                  <a:sym typeface="Geist Light"/>
                </a:rPr>
                <a:t>Competitive advantage development</a:t>
              </a:r>
              <a:endParaRPr lang="en-GB" sz="1600" dirty="0">
                <a:solidFill>
                  <a:srgbClr val="000000">
                    <a:alpha val="80000"/>
                  </a:srgbClr>
                </a:solidFill>
                <a:latin typeface="Calibri"/>
                <a:ea typeface="Calibri"/>
                <a:cs typeface="Calibri"/>
                <a:sym typeface="Geist Light"/>
              </a:endParaRPr>
            </a:p>
            <a:p>
              <a:pPr marL="285750" indent="-285750">
                <a:lnSpc>
                  <a:spcPct val="141667"/>
                </a:lnSpc>
                <a:buClr>
                  <a:schemeClr val="accent1"/>
                </a:buClr>
                <a:buSzPts val="1425"/>
                <a:buChar char="•"/>
              </a:pPr>
              <a:r>
                <a:rPr lang="en-GB" sz="1600" dirty="0">
                  <a:solidFill>
                    <a:srgbClr val="EBE3FF">
                      <a:alpha val="80000"/>
                    </a:srgbClr>
                  </a:solidFill>
                  <a:latin typeface="Geist Light"/>
                  <a:ea typeface="Geist Light"/>
                  <a:cs typeface="Geist Light"/>
                  <a:sym typeface="Geist Light"/>
                </a:rPr>
                <a:t>Sustainable AI capability establishment</a:t>
              </a:r>
              <a:br>
                <a:rPr lang="en-GB" sz="1600" dirty="0">
                  <a:solidFill>
                    <a:srgbClr val="EBE3FF">
                      <a:alpha val="80000"/>
                    </a:srgbClr>
                  </a:solidFill>
                  <a:latin typeface="Geist Light"/>
                  <a:ea typeface="Geist Light"/>
                  <a:cs typeface="Geist Light"/>
                  <a:sym typeface="Geist Light"/>
                </a:rPr>
              </a:br>
              <a:r>
                <a:rPr lang="en-GB" sz="1600" dirty="0">
                  <a:solidFill>
                    <a:srgbClr val="EBE3FF">
                      <a:alpha val="80000"/>
                    </a:srgbClr>
                  </a:solidFill>
                  <a:latin typeface="Geist Light"/>
                  <a:ea typeface="Geist Light"/>
                  <a:cs typeface="Geist Light"/>
                  <a:sym typeface="Geist Light"/>
                </a:rPr>
                <a:t> </a:t>
              </a:r>
              <a:endParaRPr lang="en-GB" sz="1600" dirty="0">
                <a:solidFill>
                  <a:srgbClr val="000000">
                    <a:alpha val="80000"/>
                  </a:srgbClr>
                </a:solidFill>
                <a:latin typeface="Calibri"/>
                <a:ea typeface="Calibri"/>
                <a:cs typeface="Calibri"/>
              </a:endParaRPr>
            </a:p>
            <a:p>
              <a:pPr marL="0" marR="0" lvl="0" indent="0" algn="l">
                <a:lnSpc>
                  <a:spcPct val="141667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425"/>
                <a:buFont typeface="Geist Light"/>
                <a:buNone/>
              </a:pPr>
              <a:endParaRPr lang="en-GB" sz="1600" b="0" i="0" u="none" strike="noStrike" cap="none" dirty="0">
                <a:solidFill>
                  <a:srgbClr val="EBE3FF">
                    <a:alpha val="80000"/>
                  </a:srgbClr>
                </a:solidFill>
                <a:latin typeface="Geist Light"/>
                <a:ea typeface="Geist Light"/>
                <a:cs typeface="Geist Light"/>
              </a:endParaRPr>
            </a:p>
          </p:txBody>
        </p:sp>
        <p:sp>
          <p:nvSpPr>
            <p:cNvPr id="13" name="Google Shape;54;p3">
              <a:extLst>
                <a:ext uri="{FF2B5EF4-FFF2-40B4-BE49-F238E27FC236}">
                  <a16:creationId xmlns:a16="http://schemas.microsoft.com/office/drawing/2014/main" id="{2F868E58-EE04-5F20-1EE6-C9FC090D75E4}"/>
                </a:ext>
              </a:extLst>
            </p:cNvPr>
            <p:cNvSpPr/>
            <p:nvPr/>
          </p:nvSpPr>
          <p:spPr>
            <a:xfrm rot="21599400">
              <a:off x="6785871" y="5126582"/>
              <a:ext cx="4533938" cy="462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EBE3FF"/>
                </a:buClr>
                <a:buSzPts val="2400"/>
              </a:pPr>
              <a:r>
                <a:rPr lang="en-US" sz="2400" b="1" dirty="0">
                  <a:solidFill>
                    <a:schemeClr val="accent3"/>
                  </a:solidFill>
                  <a:latin typeface="Geist Black" pitchFamily="2" charset="77"/>
                  <a:ea typeface="Geist Black" pitchFamily="2" charset="77"/>
                  <a:cs typeface="Geist Black" pitchFamily="2" charset="77"/>
                </a:rPr>
                <a:t>Month 4-9 </a:t>
              </a:r>
            </a:p>
            <a:p>
              <a:pPr>
                <a:buClr>
                  <a:srgbClr val="EBE3FF"/>
                </a:buClr>
                <a:buSzPts val="2400"/>
              </a:pPr>
              <a:r>
                <a:rPr lang="en-US" sz="2400" dirty="0">
                  <a:solidFill>
                    <a:srgbClr val="EBE3FF"/>
                  </a:solidFill>
                  <a:latin typeface="Geist Medium"/>
                  <a:ea typeface="Geist Medium"/>
                  <a:cs typeface="Geist Medium"/>
                </a:rPr>
                <a:t>Efficiency Gains</a:t>
              </a:r>
              <a:endParaRPr lang="en-US" sz="2400" b="0" i="0" u="none" strike="noStrike" cap="none" dirty="0">
                <a:solidFill>
                  <a:srgbClr val="EBE3FF"/>
                </a:solidFill>
                <a:latin typeface="Geist Medium"/>
                <a:ea typeface="Geist Medium"/>
                <a:cs typeface="Geist Medium"/>
              </a:endParaRPr>
            </a:p>
          </p:txBody>
        </p:sp>
        <p:sp>
          <p:nvSpPr>
            <p:cNvPr id="15" name="Google Shape;55;p3">
              <a:extLst>
                <a:ext uri="{FF2B5EF4-FFF2-40B4-BE49-F238E27FC236}">
                  <a16:creationId xmlns:a16="http://schemas.microsoft.com/office/drawing/2014/main" id="{FBBE0054-8405-DE93-3B74-6CF4525C5F1E}"/>
                </a:ext>
              </a:extLst>
            </p:cNvPr>
            <p:cNvSpPr/>
            <p:nvPr/>
          </p:nvSpPr>
          <p:spPr>
            <a:xfrm rot="21599400">
              <a:off x="6968269" y="6176331"/>
              <a:ext cx="7203507" cy="13234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285750" indent="-285750">
                <a:lnSpc>
                  <a:spcPct val="141667"/>
                </a:lnSpc>
                <a:buClr>
                  <a:schemeClr val="accent3"/>
                </a:buClr>
                <a:buSzPts val="1425"/>
                <a:buChar char="•"/>
              </a:pPr>
              <a:r>
                <a:rPr lang="en-GB" sz="1600" dirty="0">
                  <a:solidFill>
                    <a:srgbClr val="EBE3FF">
                      <a:alpha val="80000"/>
                    </a:srgbClr>
                  </a:solidFill>
                  <a:latin typeface="Geist Light"/>
                  <a:ea typeface="Geist Light"/>
                  <a:cs typeface="Geist Light"/>
                  <a:sym typeface="Geist Light"/>
                </a:rPr>
                <a:t>Operational improvements delivery</a:t>
              </a:r>
              <a:endParaRPr lang="pl-PL" dirty="0">
                <a:solidFill>
                  <a:srgbClr val="000000">
                    <a:alpha val="80000"/>
                  </a:srgbClr>
                </a:solidFill>
                <a:ea typeface="Geist Light"/>
                <a:sym typeface="Geist Light"/>
              </a:endParaRPr>
            </a:p>
            <a:p>
              <a:pPr marL="285750" indent="-285750">
                <a:lnSpc>
                  <a:spcPct val="141667"/>
                </a:lnSpc>
                <a:buClr>
                  <a:schemeClr val="accent3"/>
                </a:buClr>
                <a:buSzPts val="1425"/>
                <a:buChar char="•"/>
              </a:pPr>
              <a:r>
                <a:rPr lang="en-GB" sz="1600" dirty="0">
                  <a:solidFill>
                    <a:srgbClr val="EBE3FF">
                      <a:alpha val="80000"/>
                    </a:srgbClr>
                  </a:solidFill>
                  <a:latin typeface="Geist Light"/>
                  <a:ea typeface="Geist Light"/>
                  <a:cs typeface="Geist Light"/>
                  <a:sym typeface="Geist Light"/>
                </a:rPr>
                <a:t>Cost reduction realization</a:t>
              </a:r>
              <a:endParaRPr lang="pl-PL" dirty="0">
                <a:solidFill>
                  <a:srgbClr val="000000">
                    <a:alpha val="80000"/>
                  </a:srgbClr>
                </a:solidFill>
                <a:ea typeface="Geist Light"/>
                <a:sym typeface="Geist Light"/>
              </a:endParaRPr>
            </a:p>
            <a:p>
              <a:pPr marL="285750" indent="-285750">
                <a:lnSpc>
                  <a:spcPct val="141667"/>
                </a:lnSpc>
                <a:buClr>
                  <a:schemeClr val="accent3"/>
                </a:buClr>
                <a:buSzPts val="1425"/>
                <a:buChar char="•"/>
              </a:pPr>
              <a:r>
                <a:rPr lang="en-GB" sz="1600" dirty="0">
                  <a:solidFill>
                    <a:srgbClr val="EBE3FF">
                      <a:alpha val="80000"/>
                    </a:srgbClr>
                  </a:solidFill>
                  <a:latin typeface="Geist Light"/>
                  <a:ea typeface="Geist Light"/>
                  <a:cs typeface="Geist Light"/>
                  <a:sym typeface="Geist Light"/>
                </a:rPr>
                <a:t>Stakeholder confidence building</a:t>
              </a:r>
              <a:br>
                <a:rPr lang="en-GB" sz="1600" dirty="0">
                  <a:solidFill>
                    <a:srgbClr val="EBE3FF">
                      <a:alpha val="80000"/>
                    </a:srgbClr>
                  </a:solidFill>
                  <a:latin typeface="Geist Light"/>
                  <a:ea typeface="Geist Light"/>
                  <a:cs typeface="Geist Light"/>
                  <a:sym typeface="Geist Light"/>
                </a:rPr>
              </a:br>
              <a:r>
                <a:rPr lang="en-GB" sz="1600" dirty="0">
                  <a:solidFill>
                    <a:srgbClr val="EBE3FF">
                      <a:alpha val="80000"/>
                    </a:srgbClr>
                  </a:solidFill>
                  <a:latin typeface="Geist Light"/>
                  <a:ea typeface="Geist Light"/>
                  <a:cs typeface="Geist Light"/>
                  <a:sym typeface="Geist Light"/>
                </a:rPr>
                <a:t> </a:t>
              </a:r>
              <a:endParaRPr lang="pl-PL" dirty="0">
                <a:solidFill>
                  <a:srgbClr val="000000">
                    <a:alpha val="80000"/>
                  </a:srgbClr>
                </a:solidFill>
                <a:ea typeface="Geist Light"/>
              </a:endParaRPr>
            </a:p>
            <a:p>
              <a:pPr marL="285750" marR="0" lvl="0" indent="-285750" algn="l">
                <a:lnSpc>
                  <a:spcPct val="141667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425"/>
                <a:buFont typeface="Arial" panose="020B0604020202020204" pitchFamily="34" charset="0"/>
                <a:buChar char="•"/>
              </a:pPr>
              <a:endParaRPr lang="en-GB" sz="1600" dirty="0">
                <a:solidFill>
                  <a:srgbClr val="EBE3FF">
                    <a:alpha val="80000"/>
                  </a:srgbClr>
                </a:solidFill>
                <a:latin typeface="Geist Light"/>
                <a:ea typeface="Geist Light"/>
                <a:cs typeface="Geist Light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AB50A66-70DF-A13A-56DE-263820E625A9}"/>
                </a:ext>
              </a:extLst>
            </p:cNvPr>
            <p:cNvGrpSpPr/>
            <p:nvPr/>
          </p:nvGrpSpPr>
          <p:grpSpPr>
            <a:xfrm>
              <a:off x="1758991" y="4696993"/>
              <a:ext cx="12036156" cy="162233"/>
              <a:chOff x="1758991" y="4696993"/>
              <a:chExt cx="12036156" cy="162233"/>
            </a:xfrm>
          </p:grpSpPr>
          <p:cxnSp>
            <p:nvCxnSpPr>
              <p:cNvPr id="2" name="Straight Connector 1">
                <a:extLst>
                  <a:ext uri="{FF2B5EF4-FFF2-40B4-BE49-F238E27FC236}">
                    <a16:creationId xmlns:a16="http://schemas.microsoft.com/office/drawing/2014/main" id="{81BDE8B4-72AF-9B39-6E64-C7B3E91968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92639" y="4778109"/>
                <a:ext cx="11777641" cy="0"/>
              </a:xfrm>
              <a:prstGeom prst="line">
                <a:avLst/>
              </a:prstGeom>
              <a:ln w="15875">
                <a:gradFill>
                  <a:gsLst>
                    <a:gs pos="0">
                      <a:schemeClr val="accent5"/>
                    </a:gs>
                    <a:gs pos="21000">
                      <a:schemeClr val="accent4"/>
                    </a:gs>
                    <a:gs pos="48000">
                      <a:schemeClr val="accent3"/>
                    </a:gs>
                    <a:gs pos="73000">
                      <a:schemeClr val="accent2"/>
                    </a:gs>
                    <a:gs pos="98000">
                      <a:schemeClr val="accent1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417A2E1-7825-593F-2DF4-C8FAEDDD49FE}"/>
                  </a:ext>
                </a:extLst>
              </p:cNvPr>
              <p:cNvSpPr/>
              <p:nvPr/>
            </p:nvSpPr>
            <p:spPr>
              <a:xfrm>
                <a:off x="1758991" y="4696993"/>
                <a:ext cx="162233" cy="16223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CC260F4-5482-4A13-68E9-3428100FB9D7}"/>
                  </a:ext>
                </a:extLst>
              </p:cNvPr>
              <p:cNvSpPr/>
              <p:nvPr/>
            </p:nvSpPr>
            <p:spPr>
              <a:xfrm>
                <a:off x="7695952" y="4696993"/>
                <a:ext cx="162233" cy="16223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9CAE4BA-5401-84B0-7AEB-B434783AD4BC}"/>
                  </a:ext>
                </a:extLst>
              </p:cNvPr>
              <p:cNvSpPr/>
              <p:nvPr/>
            </p:nvSpPr>
            <p:spPr>
              <a:xfrm>
                <a:off x="13632914" y="4696993"/>
                <a:ext cx="162233" cy="16223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 b="1" dirty="0"/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11E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9795" cy="1029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5" descr="preencoded.png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706" y="511158"/>
            <a:ext cx="18289706" cy="9775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5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347" y="840540"/>
            <a:ext cx="2028941" cy="33408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5"/>
          <p:cNvSpPr/>
          <p:nvPr/>
        </p:nvSpPr>
        <p:spPr>
          <a:xfrm rot="-600">
            <a:off x="828612" y="3231173"/>
            <a:ext cx="16630775" cy="717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08333"/>
              </a:lnSpc>
              <a:buClr>
                <a:srgbClr val="EBE3FF"/>
              </a:buClr>
              <a:buSzPts val="4350"/>
            </a:pPr>
            <a:r>
              <a:rPr lang="en-US" sz="4600" dirty="0">
                <a:solidFill>
                  <a:srgbClr val="EBE3FF"/>
                </a:solidFill>
                <a:latin typeface="Geist Medium"/>
                <a:ea typeface="Geist Medium"/>
                <a:cs typeface="Geist Medium"/>
              </a:rPr>
              <a:t>Choose </a:t>
            </a:r>
            <a:r>
              <a:rPr lang="en-US" sz="4400" b="1" dirty="0">
                <a:gradFill>
                  <a:gsLst>
                    <a:gs pos="0">
                      <a:schemeClr val="accent6"/>
                    </a:gs>
                    <a:gs pos="15000">
                      <a:schemeClr val="accent5"/>
                    </a:gs>
                    <a:gs pos="29000">
                      <a:schemeClr val="accent4"/>
                    </a:gs>
                    <a:gs pos="61000">
                      <a:schemeClr val="accent1"/>
                    </a:gs>
                    <a:gs pos="52000">
                      <a:schemeClr val="accent2"/>
                    </a:gs>
                    <a:gs pos="39000">
                      <a:schemeClr val="accent3"/>
                    </a:gs>
                  </a:gsLst>
                  <a:lin ang="0" scaled="0"/>
                </a:gradFill>
                <a:latin typeface="Geist SemiBold" pitchFamily="2" charset="77"/>
                <a:ea typeface="Geist SemiBold" pitchFamily="2" charset="77"/>
                <a:cs typeface="Geist SemiBold" pitchFamily="2" charset="77"/>
              </a:rPr>
              <a:t>MASTER</a:t>
            </a:r>
            <a:r>
              <a:rPr lang="en-US" sz="4600" dirty="0">
                <a:solidFill>
                  <a:srgbClr val="EBE3FF"/>
                </a:solidFill>
                <a:latin typeface="Geist Medium"/>
                <a:ea typeface="Geist Medium"/>
                <a:cs typeface="Geist Medium"/>
              </a:rPr>
              <a:t> Workshop If:</a:t>
            </a:r>
            <a:endParaRPr lang="en-US" sz="4600" b="0" i="0" u="none" strike="noStrike" cap="none" dirty="0">
              <a:solidFill>
                <a:srgbClr val="EBE3FF"/>
              </a:solidFill>
              <a:latin typeface="Geist Medium"/>
              <a:ea typeface="Geist Medium"/>
              <a:cs typeface="Geist Medium"/>
            </a:endParaRPr>
          </a:p>
        </p:txBody>
      </p:sp>
      <p:sp>
        <p:nvSpPr>
          <p:cNvPr id="9" name="Google Shape;54;p3">
            <a:extLst>
              <a:ext uri="{FF2B5EF4-FFF2-40B4-BE49-F238E27FC236}">
                <a16:creationId xmlns:a16="http://schemas.microsoft.com/office/drawing/2014/main" id="{7741E26D-3A2A-1083-7A2E-E5D6460EC810}"/>
              </a:ext>
            </a:extLst>
          </p:cNvPr>
          <p:cNvSpPr/>
          <p:nvPr/>
        </p:nvSpPr>
        <p:spPr>
          <a:xfrm rot="21599400">
            <a:off x="956252" y="7622219"/>
            <a:ext cx="16635800" cy="78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08332"/>
              </a:lnSpc>
            </a:pPr>
            <a:r>
              <a:rPr lang="en-US" sz="2200" b="1" dirty="0">
                <a:gradFill>
                  <a:gsLst>
                    <a:gs pos="0">
                      <a:schemeClr val="accent6"/>
                    </a:gs>
                    <a:gs pos="15000">
                      <a:schemeClr val="accent5"/>
                    </a:gs>
                    <a:gs pos="37000">
                      <a:schemeClr val="accent4"/>
                    </a:gs>
                    <a:gs pos="100000">
                      <a:schemeClr val="accent1"/>
                    </a:gs>
                    <a:gs pos="76000">
                      <a:schemeClr val="accent2"/>
                    </a:gs>
                    <a:gs pos="59000">
                      <a:schemeClr val="accent3"/>
                    </a:gs>
                  </a:gsLst>
                  <a:lin ang="0" scaled="0"/>
                </a:gradFill>
                <a:latin typeface="Geist SemiBold" pitchFamily="2" charset="77"/>
                <a:ea typeface="Geist SemiBold" pitchFamily="2" charset="77"/>
                <a:cs typeface="Geist SemiBold" pitchFamily="2" charset="77"/>
              </a:rPr>
              <a:t>We offer an EXPRESS WORKSHOP as an alternative to the Master format: </a:t>
            </a:r>
            <a:r>
              <a:rPr lang="en-US" sz="2200" dirty="0">
                <a:solidFill>
                  <a:srgbClr val="EB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</a:rPr>
              <a:t>ideal for organizations looking </a:t>
            </a:r>
            <a:br>
              <a:rPr lang="en-US" sz="2200" dirty="0">
                <a:solidFill>
                  <a:srgbClr val="EB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</a:rPr>
            </a:br>
            <a:r>
              <a:rPr lang="en-US" sz="2200" dirty="0">
                <a:solidFill>
                  <a:srgbClr val="EB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</a:rPr>
              <a:t>to quickly evaluate AI opportunities without the need for extensive preparation or in-depth discovery.</a:t>
            </a:r>
            <a:endParaRPr lang="pl-PL" sz="2200" dirty="0">
              <a:solidFill>
                <a:srgbClr val="EBE3FF">
                  <a:alpha val="80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</a:endParaRPr>
          </a:p>
        </p:txBody>
      </p:sp>
      <p:sp>
        <p:nvSpPr>
          <p:cNvPr id="94" name="Google Shape;94;p5"/>
          <p:cNvSpPr/>
          <p:nvPr/>
        </p:nvSpPr>
        <p:spPr>
          <a:xfrm rot="21599400">
            <a:off x="2218463" y="5776755"/>
            <a:ext cx="2827980" cy="80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EBE3FF"/>
              </a:buClr>
              <a:buSzPts val="2400"/>
            </a:pPr>
            <a:r>
              <a:rPr lang="en-US" sz="20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</a:rPr>
              <a:t>Ready for a comprehensive AI Strategy</a:t>
            </a:r>
            <a:endParaRPr lang="en-US" sz="2000" u="none" strike="noStrike" cap="none" dirty="0">
              <a:solidFill>
                <a:srgbClr val="EBE3FF"/>
              </a:solidFill>
              <a:latin typeface="Geist Light" pitchFamily="2" charset="77"/>
              <a:ea typeface="Geist Light" pitchFamily="2" charset="77"/>
              <a:cs typeface="Geist Light" pitchFamily="2" charset="77"/>
            </a:endParaRPr>
          </a:p>
        </p:txBody>
      </p:sp>
      <p:sp>
        <p:nvSpPr>
          <p:cNvPr id="97" name="Google Shape;97;p5"/>
          <p:cNvSpPr/>
          <p:nvPr/>
        </p:nvSpPr>
        <p:spPr>
          <a:xfrm rot="21599400">
            <a:off x="5732200" y="5776745"/>
            <a:ext cx="2943727" cy="80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EBE3FF"/>
              </a:buClr>
              <a:buSzPts val="2400"/>
            </a:pPr>
            <a:r>
              <a:rPr lang="en-US" sz="20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</a:rPr>
              <a:t>Complex</a:t>
            </a:r>
            <a:br>
              <a:rPr lang="en-US" sz="20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</a:rPr>
            </a:br>
            <a:r>
              <a:rPr lang="en-US" sz="20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</a:rPr>
              <a:t> organizational environment</a:t>
            </a:r>
            <a:endParaRPr lang="en-US" sz="2000" u="none" strike="noStrike" cap="none" dirty="0">
              <a:solidFill>
                <a:srgbClr val="EBE3FF"/>
              </a:solidFill>
              <a:latin typeface="Geist Light" pitchFamily="2" charset="77"/>
              <a:ea typeface="Geist Light" pitchFamily="2" charset="77"/>
              <a:cs typeface="Geist Light" pitchFamily="2" charset="77"/>
            </a:endParaRPr>
          </a:p>
        </p:txBody>
      </p:sp>
      <p:sp>
        <p:nvSpPr>
          <p:cNvPr id="100" name="Google Shape;100;p5"/>
          <p:cNvSpPr/>
          <p:nvPr/>
        </p:nvSpPr>
        <p:spPr>
          <a:xfrm rot="21599400">
            <a:off x="9658165" y="5776764"/>
            <a:ext cx="2530959" cy="80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EBE3FF"/>
              </a:buClr>
              <a:buSzPts val="2400"/>
            </a:pPr>
            <a:r>
              <a:rPr lang="en-US" sz="20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</a:rPr>
              <a:t>Significant investment planning (&gt;€500k)</a:t>
            </a:r>
            <a:endParaRPr lang="en-US" sz="2000" u="none" strike="noStrike" cap="none" dirty="0">
              <a:solidFill>
                <a:srgbClr val="EBE3FF"/>
              </a:solidFill>
              <a:latin typeface="Geist Light" pitchFamily="2" charset="77"/>
              <a:ea typeface="Geist Light" pitchFamily="2" charset="77"/>
              <a:cs typeface="Geist Light" pitchFamily="2" charset="77"/>
            </a:endParaRPr>
          </a:p>
        </p:txBody>
      </p:sp>
      <p:sp>
        <p:nvSpPr>
          <p:cNvPr id="2" name="Google Shape;100;p5">
            <a:extLst>
              <a:ext uri="{FF2B5EF4-FFF2-40B4-BE49-F238E27FC236}">
                <a16:creationId xmlns:a16="http://schemas.microsoft.com/office/drawing/2014/main" id="{04FF18A7-0C98-1B7C-8214-7A59DF8E1044}"/>
              </a:ext>
            </a:extLst>
          </p:cNvPr>
          <p:cNvSpPr/>
          <p:nvPr/>
        </p:nvSpPr>
        <p:spPr>
          <a:xfrm rot="21599400">
            <a:off x="13538651" y="5776781"/>
            <a:ext cx="2530883" cy="80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EBE3FF"/>
              </a:buClr>
              <a:buSzPts val="2400"/>
            </a:pPr>
            <a:r>
              <a:rPr lang="en-US" sz="20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</a:rPr>
              <a:t>Detailed implementation guidance needed</a:t>
            </a:r>
            <a:endParaRPr lang="en-US" sz="2000" u="none" strike="noStrike" cap="none" dirty="0">
              <a:solidFill>
                <a:srgbClr val="EBE3FF"/>
              </a:solidFill>
              <a:latin typeface="Geist Light" pitchFamily="2" charset="77"/>
              <a:ea typeface="Geist Light" pitchFamily="2" charset="77"/>
              <a:cs typeface="Geist Ligh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EC167-F90D-1173-FBC1-4DB141281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6315" y="4670074"/>
            <a:ext cx="653951" cy="61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4B96A-39BF-C9FE-392A-8C1DBFAA01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7016" y="4670074"/>
            <a:ext cx="692978" cy="61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A0788E-C136-E7E8-03A4-8574807944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5617" y="4670074"/>
            <a:ext cx="606475" cy="61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1CC191-6069-707D-F186-5C5CE9CBE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4918" y="4670074"/>
            <a:ext cx="607809" cy="612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024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60586B-39DB-9066-1C85-563B1A379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364" y="-242256"/>
            <a:ext cx="9185831" cy="9178934"/>
          </a:xfrm>
          <a:prstGeom prst="rect">
            <a:avLst/>
          </a:prstGeom>
        </p:spPr>
      </p:pic>
      <p:sp>
        <p:nvSpPr>
          <p:cNvPr id="3" name="Google Shape;133;p7">
            <a:extLst>
              <a:ext uri="{FF2B5EF4-FFF2-40B4-BE49-F238E27FC236}">
                <a16:creationId xmlns:a16="http://schemas.microsoft.com/office/drawing/2014/main" id="{71A57098-144C-93D4-3553-8395BAE48DF4}"/>
              </a:ext>
            </a:extLst>
          </p:cNvPr>
          <p:cNvSpPr/>
          <p:nvPr/>
        </p:nvSpPr>
        <p:spPr>
          <a:xfrm rot="21599420">
            <a:off x="1171187" y="2291952"/>
            <a:ext cx="10328241" cy="3419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83333"/>
              </a:lnSpc>
              <a:buClr>
                <a:srgbClr val="1CD77F"/>
              </a:buClr>
              <a:buSzPts val="7800"/>
            </a:pPr>
            <a:r>
              <a:rPr lang="en-US" sz="6000" dirty="0">
                <a:solidFill>
                  <a:schemeClr val="lt1"/>
                </a:solidFill>
                <a:latin typeface="Geist" pitchFamily="2" charset="77"/>
                <a:ea typeface="Geist" pitchFamily="2" charset="77"/>
                <a:cs typeface="Geist" pitchFamily="2" charset="77"/>
                <a:sym typeface="Geist Medium"/>
              </a:rPr>
              <a:t>Contact                    for workshop scheduling and customization options</a:t>
            </a:r>
            <a:endParaRPr lang="en-US" sz="6000" u="none" strike="noStrike" cap="none" dirty="0">
              <a:solidFill>
                <a:schemeClr val="lt1"/>
              </a:solidFill>
              <a:latin typeface="Geist" pitchFamily="2" charset="77"/>
              <a:ea typeface="Geist" pitchFamily="2" charset="77"/>
              <a:cs typeface="Geist" pitchFamily="2" charset="77"/>
            </a:endParaRPr>
          </a:p>
        </p:txBody>
      </p:sp>
      <p:sp>
        <p:nvSpPr>
          <p:cNvPr id="4" name="Google Shape;30;p1">
            <a:extLst>
              <a:ext uri="{FF2B5EF4-FFF2-40B4-BE49-F238E27FC236}">
                <a16:creationId xmlns:a16="http://schemas.microsoft.com/office/drawing/2014/main" id="{DE2950C7-409B-42C2-44E8-CCF7551058BF}"/>
              </a:ext>
            </a:extLst>
          </p:cNvPr>
          <p:cNvSpPr/>
          <p:nvPr/>
        </p:nvSpPr>
        <p:spPr>
          <a:xfrm rot="21599411">
            <a:off x="1171113" y="5216111"/>
            <a:ext cx="8996722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D9D4E9"/>
              </a:buClr>
              <a:buSzPts val="7800"/>
              <a:buFont typeface="Geist Medium"/>
              <a:buNone/>
            </a:pPr>
            <a:r>
              <a:rPr lang="en-US" sz="4000" dirty="0" err="1">
                <a:gradFill>
                  <a:gsLst>
                    <a:gs pos="100000">
                      <a:schemeClr val="accent6"/>
                    </a:gs>
                    <a:gs pos="0">
                      <a:schemeClr val="accent1"/>
                    </a:gs>
                    <a:gs pos="24000">
                      <a:schemeClr val="accent2"/>
                    </a:gs>
                    <a:gs pos="86000">
                      <a:schemeClr val="accent5"/>
                    </a:gs>
                    <a:gs pos="43000">
                      <a:schemeClr val="accent3"/>
                    </a:gs>
                    <a:gs pos="68000">
                      <a:schemeClr val="accent4"/>
                    </a:gs>
                  </a:gsLst>
                  <a:lin ang="10800000" scaled="0"/>
                </a:gradFill>
                <a:latin typeface="Geist Medium"/>
                <a:ea typeface="Geist Medium"/>
                <a:cs typeface="Geist Medium"/>
              </a:rPr>
              <a:t>ai@kolomolo.com</a:t>
            </a:r>
            <a:endParaRPr lang="en-US" sz="4000" b="0" i="0" u="none" strike="noStrike" cap="none" dirty="0">
              <a:gradFill>
                <a:gsLst>
                  <a:gs pos="100000">
                    <a:schemeClr val="accent6"/>
                  </a:gs>
                  <a:gs pos="0">
                    <a:schemeClr val="accent1"/>
                  </a:gs>
                  <a:gs pos="24000">
                    <a:schemeClr val="accent2"/>
                  </a:gs>
                  <a:gs pos="86000">
                    <a:schemeClr val="accent5"/>
                  </a:gs>
                  <a:gs pos="43000">
                    <a:schemeClr val="accent3"/>
                  </a:gs>
                  <a:gs pos="68000">
                    <a:schemeClr val="accent4"/>
                  </a:gs>
                </a:gsLst>
                <a:lin ang="10800000" scaled="0"/>
              </a:gradFill>
              <a:latin typeface="Geist Medium"/>
              <a:ea typeface="Geist Medium"/>
              <a:cs typeface="Geist Medium"/>
            </a:endParaRPr>
          </a:p>
        </p:txBody>
      </p:sp>
      <p:pic>
        <p:nvPicPr>
          <p:cNvPr id="7" name="Google Shape;132;p7" descr="preencoded.png">
            <a:extLst>
              <a:ext uri="{FF2B5EF4-FFF2-40B4-BE49-F238E27FC236}">
                <a16:creationId xmlns:a16="http://schemas.microsoft.com/office/drawing/2014/main" id="{58D42409-1802-58C8-F0F8-46D27C97822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1097" y="2325586"/>
            <a:ext cx="3425477" cy="564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80D4711-203C-2975-0A1B-64DFC3B6E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46" y="5560780"/>
            <a:ext cx="3046180" cy="30461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>
          <a:extLst>
            <a:ext uri="{FF2B5EF4-FFF2-40B4-BE49-F238E27FC236}">
              <a16:creationId xmlns:a16="http://schemas.microsoft.com/office/drawing/2014/main" id="{928167D0-72CC-551F-14EF-3C08B59A6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15D6D2-22EA-D743-2778-6EFFFCDCA8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06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2" name="Picture 11" descr="A person holding a glowing planet&#10;&#10;AI-generated content may be incorrect.">
            <a:extLst>
              <a:ext uri="{FF2B5EF4-FFF2-40B4-BE49-F238E27FC236}">
                <a16:creationId xmlns:a16="http://schemas.microsoft.com/office/drawing/2014/main" id="{7D47713C-C89E-6730-6FAF-1EC17A766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1095" y="2509986"/>
            <a:ext cx="5880181" cy="7777014"/>
          </a:xfrm>
          <a:prstGeom prst="rect">
            <a:avLst/>
          </a:prstGeom>
        </p:spPr>
      </p:pic>
      <p:pic>
        <p:nvPicPr>
          <p:cNvPr id="16" name="Picture 15" descr="A black and purple background&#10;&#10;AI-generated content may be incorrect.">
            <a:extLst>
              <a:ext uri="{FF2B5EF4-FFF2-40B4-BE49-F238E27FC236}">
                <a16:creationId xmlns:a16="http://schemas.microsoft.com/office/drawing/2014/main" id="{2A48C5C0-5959-83C8-9F78-95859ABF56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4800"/>
            <a:ext cx="18288000" cy="9982200"/>
          </a:xfrm>
          <a:prstGeom prst="rect">
            <a:avLst/>
          </a:prstGeom>
        </p:spPr>
      </p:pic>
      <p:pic>
        <p:nvPicPr>
          <p:cNvPr id="143" name="Google Shape;143;p8" descr="preencoded.png">
            <a:extLst>
              <a:ext uri="{FF2B5EF4-FFF2-40B4-BE49-F238E27FC236}">
                <a16:creationId xmlns:a16="http://schemas.microsoft.com/office/drawing/2014/main" id="{2FE4C621-8FEA-3CA7-550C-DB9994D05F8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430434" y="756004"/>
            <a:ext cx="2028941" cy="3340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4;p3">
            <a:extLst>
              <a:ext uri="{FF2B5EF4-FFF2-40B4-BE49-F238E27FC236}">
                <a16:creationId xmlns:a16="http://schemas.microsoft.com/office/drawing/2014/main" id="{E128764A-7B4D-A197-0D35-C9BC8D7E4BE6}"/>
              </a:ext>
            </a:extLst>
          </p:cNvPr>
          <p:cNvSpPr/>
          <p:nvPr/>
        </p:nvSpPr>
        <p:spPr>
          <a:xfrm rot="21599400">
            <a:off x="1645597" y="3402825"/>
            <a:ext cx="5040955" cy="400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US" sz="2400" u="none" strike="noStrike" cap="none" dirty="0">
                <a:solidFill>
                  <a:srgbClr val="EC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AI </a:t>
            </a:r>
            <a:r>
              <a:rPr lang="en-US" sz="2400" dirty="0">
                <a:solidFill>
                  <a:srgbClr val="EC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APPLICATION IDENTIFICATION</a:t>
            </a:r>
            <a:endParaRPr lang="en-US" sz="2400" u="none" strike="noStrike" cap="none" dirty="0">
              <a:solidFill>
                <a:srgbClr val="ECE3FF"/>
              </a:solidFill>
              <a:latin typeface="Geist Light" pitchFamily="2" charset="77"/>
              <a:ea typeface="Geist Light" pitchFamily="2" charset="77"/>
              <a:cs typeface="Geist Light" pitchFamily="2" charset="77"/>
              <a:sym typeface="Calibri"/>
            </a:endParaRPr>
          </a:p>
        </p:txBody>
      </p:sp>
      <p:sp>
        <p:nvSpPr>
          <p:cNvPr id="3" name="Google Shape;55;p3">
            <a:extLst>
              <a:ext uri="{FF2B5EF4-FFF2-40B4-BE49-F238E27FC236}">
                <a16:creationId xmlns:a16="http://schemas.microsoft.com/office/drawing/2014/main" id="{2590F583-660C-961E-3DC9-67C67CFBDEB4}"/>
              </a:ext>
            </a:extLst>
          </p:cNvPr>
          <p:cNvSpPr/>
          <p:nvPr/>
        </p:nvSpPr>
        <p:spPr>
          <a:xfrm rot="21599400">
            <a:off x="1645623" y="3831723"/>
            <a:ext cx="6870571" cy="69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US" sz="1600" dirty="0">
                <a:solidFill>
                  <a:srgbClr val="EC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The workshop focuses on discovering artificial intelligence solutions tailored to specific needs an objectives.</a:t>
            </a:r>
            <a:endParaRPr sz="1600" u="none" strike="noStrike" cap="none" dirty="0">
              <a:solidFill>
                <a:srgbClr val="ECE3FF">
                  <a:alpha val="80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  <a:sym typeface="Calibri"/>
            </a:endParaRPr>
          </a:p>
        </p:txBody>
      </p:sp>
      <p:sp>
        <p:nvSpPr>
          <p:cNvPr id="4" name="Google Shape;57;p3">
            <a:extLst>
              <a:ext uri="{FF2B5EF4-FFF2-40B4-BE49-F238E27FC236}">
                <a16:creationId xmlns:a16="http://schemas.microsoft.com/office/drawing/2014/main" id="{2E23507D-4174-8C9B-CBB5-45C5C98BA874}"/>
              </a:ext>
            </a:extLst>
          </p:cNvPr>
          <p:cNvSpPr/>
          <p:nvPr/>
        </p:nvSpPr>
        <p:spPr>
          <a:xfrm rot="21599400">
            <a:off x="1645597" y="5102074"/>
            <a:ext cx="4769475" cy="400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US" sz="2400" dirty="0">
                <a:solidFill>
                  <a:srgbClr val="EC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EXPLORING LATEST AI TRENDS</a:t>
            </a:r>
            <a:endParaRPr lang="en-US" sz="2400" u="none" strike="noStrike" cap="none" dirty="0">
              <a:solidFill>
                <a:srgbClr val="ECE3FF"/>
              </a:solidFill>
              <a:latin typeface="Geist Light" pitchFamily="2" charset="77"/>
              <a:ea typeface="Geist Light" pitchFamily="2" charset="77"/>
              <a:cs typeface="Geist Light" pitchFamily="2" charset="77"/>
              <a:sym typeface="Calibri"/>
            </a:endParaRPr>
          </a:p>
        </p:txBody>
      </p:sp>
      <p:sp>
        <p:nvSpPr>
          <p:cNvPr id="5" name="Google Shape;58;p3">
            <a:extLst>
              <a:ext uri="{FF2B5EF4-FFF2-40B4-BE49-F238E27FC236}">
                <a16:creationId xmlns:a16="http://schemas.microsoft.com/office/drawing/2014/main" id="{71642070-2692-B530-BE15-AF3497157355}"/>
              </a:ext>
            </a:extLst>
          </p:cNvPr>
          <p:cNvSpPr/>
          <p:nvPr/>
        </p:nvSpPr>
        <p:spPr>
          <a:xfrm rot="21599400">
            <a:off x="1645649" y="5544453"/>
            <a:ext cx="6870605" cy="993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US" sz="1600" dirty="0">
                <a:solidFill>
                  <a:srgbClr val="EC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Participants gain awareness of current developments in AI, fostering innovation and strategic thinking within their organization.</a:t>
            </a:r>
            <a:endParaRPr sz="1600" u="none" strike="noStrike" cap="none" dirty="0">
              <a:solidFill>
                <a:srgbClr val="ECE3FF">
                  <a:alpha val="80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  <a:sym typeface="Calibri"/>
            </a:endParaRPr>
          </a:p>
        </p:txBody>
      </p:sp>
      <p:sp>
        <p:nvSpPr>
          <p:cNvPr id="6" name="Google Shape;60;p3">
            <a:extLst>
              <a:ext uri="{FF2B5EF4-FFF2-40B4-BE49-F238E27FC236}">
                <a16:creationId xmlns:a16="http://schemas.microsoft.com/office/drawing/2014/main" id="{1A4C6691-2625-A612-81ED-022E1F268716}"/>
              </a:ext>
            </a:extLst>
          </p:cNvPr>
          <p:cNvSpPr/>
          <p:nvPr/>
        </p:nvSpPr>
        <p:spPr>
          <a:xfrm rot="21599400">
            <a:off x="1645589" y="6876380"/>
            <a:ext cx="6526390" cy="324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US" sz="2400" u="none" strike="noStrike" cap="none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AUTOMATION &amp; COMPETITIVE ADVANTAGE</a:t>
            </a:r>
            <a:endParaRPr lang="en-US" sz="2400" u="none" strike="noStrike" cap="none" dirty="0">
              <a:solidFill>
                <a:schemeClr val="dk1"/>
              </a:solidFill>
              <a:latin typeface="Geist Light" pitchFamily="2" charset="77"/>
              <a:ea typeface="Geist Light" pitchFamily="2" charset="77"/>
              <a:cs typeface="Geist Light" pitchFamily="2" charset="77"/>
              <a:sym typeface="Calibri"/>
            </a:endParaRPr>
          </a:p>
        </p:txBody>
      </p:sp>
      <p:sp>
        <p:nvSpPr>
          <p:cNvPr id="7" name="Google Shape;61;p3">
            <a:extLst>
              <a:ext uri="{FF2B5EF4-FFF2-40B4-BE49-F238E27FC236}">
                <a16:creationId xmlns:a16="http://schemas.microsoft.com/office/drawing/2014/main" id="{09312947-5033-ECB8-0C53-587A614EA2DE}"/>
              </a:ext>
            </a:extLst>
          </p:cNvPr>
          <p:cNvSpPr/>
          <p:nvPr/>
        </p:nvSpPr>
        <p:spPr>
          <a:xfrm rot="21599400">
            <a:off x="1645656" y="7335256"/>
            <a:ext cx="6870591" cy="1115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US" sz="1600" dirty="0">
                <a:solidFill>
                  <a:srgbClr val="EC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The workshop reveals opportunities for automation and sets the groundwork for strategic AI adoption to achieve market leadership.</a:t>
            </a:r>
            <a:endParaRPr sz="1600" u="none" strike="noStrike" cap="none" dirty="0">
              <a:solidFill>
                <a:srgbClr val="ECE3FF">
                  <a:alpha val="80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  <a:sym typeface="Calibri"/>
            </a:endParaRPr>
          </a:p>
        </p:txBody>
      </p:sp>
      <p:sp>
        <p:nvSpPr>
          <p:cNvPr id="14" name="Google Shape;73;p4">
            <a:extLst>
              <a:ext uri="{FF2B5EF4-FFF2-40B4-BE49-F238E27FC236}">
                <a16:creationId xmlns:a16="http://schemas.microsoft.com/office/drawing/2014/main" id="{0730F7F6-3A51-7FC3-5D47-8D8D151DC906}"/>
              </a:ext>
            </a:extLst>
          </p:cNvPr>
          <p:cNvSpPr/>
          <p:nvPr/>
        </p:nvSpPr>
        <p:spPr>
          <a:xfrm rot="-600">
            <a:off x="828606" y="1266197"/>
            <a:ext cx="16630788" cy="79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4800"/>
              <a:buFont typeface="Geist Medium"/>
              <a:buNone/>
            </a:pPr>
            <a:r>
              <a:rPr lang="en-US" sz="4800" u="none" strike="noStrike" cap="none" dirty="0">
                <a:solidFill>
                  <a:srgbClr val="EBE3FF"/>
                </a:solidFill>
                <a:latin typeface="Geist Medium"/>
                <a:ea typeface="Geist Medium"/>
                <a:cs typeface="Geist Medium"/>
                <a:sym typeface="Geist Medium"/>
              </a:rPr>
              <a:t>AI </a:t>
            </a:r>
            <a:r>
              <a:rPr lang="en-US" sz="4800" dirty="0">
                <a:solidFill>
                  <a:srgbClr val="EBE3FF"/>
                </a:solidFill>
                <a:latin typeface="Geist Medium"/>
                <a:ea typeface="Geist Medium"/>
                <a:cs typeface="Geist Medium"/>
                <a:sym typeface="Geist Medium"/>
              </a:rPr>
              <a:t>/ ML Discovery Master Workshop</a:t>
            </a:r>
            <a:endParaRPr sz="4800" u="none" strike="noStrike" cap="none" dirty="0">
              <a:solidFill>
                <a:schemeClr val="dk1"/>
              </a:solidFill>
              <a:latin typeface="Calibri"/>
              <a:ea typeface="Geist SemiBold" pitchFamily="2" charset="77"/>
              <a:cs typeface="Calibri"/>
              <a:sym typeface="Calibri"/>
            </a:endParaRPr>
          </a:p>
        </p:txBody>
      </p:sp>
      <p:sp>
        <p:nvSpPr>
          <p:cNvPr id="17" name="Google Shape;73;p4">
            <a:extLst>
              <a:ext uri="{FF2B5EF4-FFF2-40B4-BE49-F238E27FC236}">
                <a16:creationId xmlns:a16="http://schemas.microsoft.com/office/drawing/2014/main" id="{5BCE979D-C8C9-B767-AC2E-024E0FC91026}"/>
              </a:ext>
            </a:extLst>
          </p:cNvPr>
          <p:cNvSpPr/>
          <p:nvPr/>
        </p:nvSpPr>
        <p:spPr>
          <a:xfrm rot="-600">
            <a:off x="828540" y="2004879"/>
            <a:ext cx="16630788" cy="550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4800"/>
              <a:buFont typeface="Geist Medium"/>
              <a:buNone/>
            </a:pPr>
            <a:r>
              <a:rPr lang="en-US" sz="3200" u="none" strike="noStrike" cap="none" dirty="0">
                <a:gradFill>
                  <a:gsLst>
                    <a:gs pos="0">
                      <a:schemeClr val="accent6"/>
                    </a:gs>
                    <a:gs pos="20000">
                      <a:schemeClr val="accent5"/>
                    </a:gs>
                    <a:gs pos="40000">
                      <a:schemeClr val="accent4"/>
                    </a:gs>
                    <a:gs pos="79000">
                      <a:schemeClr val="accent2"/>
                    </a:gs>
                    <a:gs pos="99000">
                      <a:schemeClr val="accent1"/>
                    </a:gs>
                    <a:gs pos="60000">
                      <a:schemeClr val="accent3"/>
                    </a:gs>
                  </a:gsLst>
                  <a:lin ang="0" scaled="0"/>
                </a:gra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Unlocking AI Opportunities</a:t>
            </a:r>
            <a:endParaRPr sz="3200" u="none" strike="noStrike" cap="none" dirty="0">
              <a:gradFill>
                <a:gsLst>
                  <a:gs pos="0">
                    <a:schemeClr val="accent6"/>
                  </a:gs>
                  <a:gs pos="20000">
                    <a:schemeClr val="accent5"/>
                  </a:gs>
                  <a:gs pos="40000">
                    <a:schemeClr val="accent4"/>
                  </a:gs>
                  <a:gs pos="79000">
                    <a:schemeClr val="accent2"/>
                  </a:gs>
                  <a:gs pos="99000">
                    <a:schemeClr val="accent1"/>
                  </a:gs>
                  <a:gs pos="60000">
                    <a:schemeClr val="accent3"/>
                  </a:gs>
                </a:gsLst>
                <a:lin ang="0" scaled="0"/>
              </a:gradFill>
              <a:latin typeface="Geist Light" pitchFamily="2" charset="77"/>
              <a:ea typeface="Geist Light" pitchFamily="2" charset="77"/>
              <a:cs typeface="Geist Light" pitchFamily="2" charset="77"/>
              <a:sym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A7DBCF-C281-0D8B-CE39-6F728F84F3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871" y="3470804"/>
            <a:ext cx="581060" cy="586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F569B7-23A7-FD8E-28FE-D7F5AFAACF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732" y="5178797"/>
            <a:ext cx="508186" cy="586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E5854A-C53D-EEBF-7FBD-A91D36346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526" y="6875809"/>
            <a:ext cx="615183" cy="55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70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>
          <a:extLst>
            <a:ext uri="{FF2B5EF4-FFF2-40B4-BE49-F238E27FC236}">
              <a16:creationId xmlns:a16="http://schemas.microsoft.com/office/drawing/2014/main" id="{9331FD7A-9AAB-485D-A8A6-6B3A3F253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40C30C-A9B9-6AF0-651D-56A7C81701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r="4306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43" name="Google Shape;143;p8" descr="preencoded.png">
            <a:extLst>
              <a:ext uri="{FF2B5EF4-FFF2-40B4-BE49-F238E27FC236}">
                <a16:creationId xmlns:a16="http://schemas.microsoft.com/office/drawing/2014/main" id="{075062B6-D100-43A4-1B6E-846E607188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30434" y="756004"/>
            <a:ext cx="2028941" cy="3340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4;p3">
            <a:extLst>
              <a:ext uri="{FF2B5EF4-FFF2-40B4-BE49-F238E27FC236}">
                <a16:creationId xmlns:a16="http://schemas.microsoft.com/office/drawing/2014/main" id="{B3DA79AD-CD02-1838-3D4D-19F85EDF265F}"/>
              </a:ext>
            </a:extLst>
          </p:cNvPr>
          <p:cNvSpPr/>
          <p:nvPr/>
        </p:nvSpPr>
        <p:spPr>
          <a:xfrm rot="-600">
            <a:off x="1742869" y="2812398"/>
            <a:ext cx="7200938" cy="46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US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IDENTIFYING AI OPPORTUNITIES</a:t>
            </a:r>
            <a:endParaRPr lang="en-US" sz="2400" u="none" strike="noStrike" cap="none" dirty="0">
              <a:solidFill>
                <a:schemeClr val="dk1"/>
              </a:solidFill>
              <a:latin typeface="Geist Light" pitchFamily="2" charset="77"/>
              <a:ea typeface="Geist Light" pitchFamily="2" charset="77"/>
              <a:cs typeface="Geist Light" pitchFamily="2" charset="77"/>
              <a:sym typeface="Calibri"/>
            </a:endParaRPr>
          </a:p>
        </p:txBody>
      </p:sp>
      <p:sp>
        <p:nvSpPr>
          <p:cNvPr id="10" name="Google Shape;55;p3">
            <a:extLst>
              <a:ext uri="{FF2B5EF4-FFF2-40B4-BE49-F238E27FC236}">
                <a16:creationId xmlns:a16="http://schemas.microsoft.com/office/drawing/2014/main" id="{69ADEEBC-C0C9-29A3-E01D-A27DF965281B}"/>
              </a:ext>
            </a:extLst>
          </p:cNvPr>
          <p:cNvSpPr/>
          <p:nvPr/>
        </p:nvSpPr>
        <p:spPr>
          <a:xfrm rot="-600">
            <a:off x="1742888" y="3160072"/>
            <a:ext cx="7203507" cy="699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GB" sz="1600" dirty="0">
                <a:solidFill>
                  <a:srgbClr val="ECE3FF">
                    <a:alpha val="81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Discover and prioritize AI opportunities across business silos</a:t>
            </a:r>
            <a:endParaRPr sz="1600" u="none" strike="noStrike" cap="none" dirty="0">
              <a:solidFill>
                <a:srgbClr val="ECE3FF">
                  <a:alpha val="81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  <a:sym typeface="Calibri"/>
            </a:endParaRPr>
          </a:p>
        </p:txBody>
      </p:sp>
      <p:sp>
        <p:nvSpPr>
          <p:cNvPr id="11" name="Google Shape;57;p3">
            <a:extLst>
              <a:ext uri="{FF2B5EF4-FFF2-40B4-BE49-F238E27FC236}">
                <a16:creationId xmlns:a16="http://schemas.microsoft.com/office/drawing/2014/main" id="{8DBDCA97-781A-7C26-C822-3A147D5C8304}"/>
              </a:ext>
            </a:extLst>
          </p:cNvPr>
          <p:cNvSpPr/>
          <p:nvPr/>
        </p:nvSpPr>
        <p:spPr>
          <a:xfrm rot="-600">
            <a:off x="1742865" y="3975428"/>
            <a:ext cx="7200975" cy="419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US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BUILDING AN AI PORTFOLIO</a:t>
            </a:r>
            <a:endParaRPr lang="en-US" sz="2400" u="none" strike="noStrike" cap="none" dirty="0">
              <a:solidFill>
                <a:schemeClr val="dk1"/>
              </a:solidFill>
              <a:latin typeface="Geist Light" pitchFamily="2" charset="77"/>
              <a:ea typeface="Geist Light" pitchFamily="2" charset="77"/>
              <a:cs typeface="Geist Light" pitchFamily="2" charset="77"/>
              <a:sym typeface="Calibri"/>
            </a:endParaRPr>
          </a:p>
        </p:txBody>
      </p:sp>
      <p:sp>
        <p:nvSpPr>
          <p:cNvPr id="13" name="Google Shape;58;p3">
            <a:extLst>
              <a:ext uri="{FF2B5EF4-FFF2-40B4-BE49-F238E27FC236}">
                <a16:creationId xmlns:a16="http://schemas.microsoft.com/office/drawing/2014/main" id="{42DE086C-E0D2-E11B-972C-4191071DE46B}"/>
              </a:ext>
            </a:extLst>
          </p:cNvPr>
          <p:cNvSpPr/>
          <p:nvPr/>
        </p:nvSpPr>
        <p:spPr>
          <a:xfrm rot="-600">
            <a:off x="1742858" y="4331202"/>
            <a:ext cx="7203575" cy="349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GB" sz="1600" dirty="0">
                <a:solidFill>
                  <a:srgbClr val="ECE3FF">
                    <a:alpha val="81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Build a portfolio of AI initiatives aligned with strategy and ROI</a:t>
            </a:r>
            <a:endParaRPr sz="1600" u="none" strike="noStrike" cap="none" dirty="0">
              <a:solidFill>
                <a:srgbClr val="ECE3FF">
                  <a:alpha val="81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  <a:sym typeface="Calibri"/>
            </a:endParaRPr>
          </a:p>
        </p:txBody>
      </p:sp>
      <p:sp>
        <p:nvSpPr>
          <p:cNvPr id="15" name="Google Shape;60;p3">
            <a:extLst>
              <a:ext uri="{FF2B5EF4-FFF2-40B4-BE49-F238E27FC236}">
                <a16:creationId xmlns:a16="http://schemas.microsoft.com/office/drawing/2014/main" id="{D17A1134-3C6C-C719-3136-9D1FDBAC28DE}"/>
              </a:ext>
            </a:extLst>
          </p:cNvPr>
          <p:cNvSpPr/>
          <p:nvPr/>
        </p:nvSpPr>
        <p:spPr>
          <a:xfrm rot="-600">
            <a:off x="1742856" y="5183877"/>
            <a:ext cx="7200961" cy="34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US" sz="2400" u="none" strike="noStrike" cap="none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STAKEHOLDER ENGAGEMENT AND READINESS</a:t>
            </a:r>
            <a:endParaRPr lang="en-US" sz="2400" u="none" strike="noStrike" cap="none" dirty="0">
              <a:solidFill>
                <a:schemeClr val="dk1"/>
              </a:solidFill>
              <a:latin typeface="Geist Light" pitchFamily="2" charset="77"/>
              <a:ea typeface="Geist Light" pitchFamily="2" charset="77"/>
              <a:cs typeface="Geist Light" pitchFamily="2" charset="77"/>
              <a:sym typeface="Calibri"/>
            </a:endParaRPr>
          </a:p>
        </p:txBody>
      </p:sp>
      <p:sp>
        <p:nvSpPr>
          <p:cNvPr id="21" name="Google Shape;61;p3">
            <a:extLst>
              <a:ext uri="{FF2B5EF4-FFF2-40B4-BE49-F238E27FC236}">
                <a16:creationId xmlns:a16="http://schemas.microsoft.com/office/drawing/2014/main" id="{E48F18D6-0E6F-7AD3-C413-2CA6442537AF}"/>
              </a:ext>
            </a:extLst>
          </p:cNvPr>
          <p:cNvSpPr/>
          <p:nvPr/>
        </p:nvSpPr>
        <p:spPr>
          <a:xfrm rot="-600">
            <a:off x="1742862" y="5503225"/>
            <a:ext cx="7411010" cy="416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GB" sz="1600" dirty="0">
                <a:solidFill>
                  <a:srgbClr val="ECE3FF">
                    <a:alpha val="81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Identify stakeholders and decision-makers critical for adoption</a:t>
            </a:r>
            <a:endParaRPr lang="en-GB" sz="1600" u="none" strike="noStrike" cap="none" dirty="0">
              <a:solidFill>
                <a:srgbClr val="ECE3FF">
                  <a:alpha val="81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  <a:sym typeface="Calibri"/>
            </a:endParaRPr>
          </a:p>
        </p:txBody>
      </p:sp>
      <p:sp>
        <p:nvSpPr>
          <p:cNvPr id="22" name="Google Shape;60;p3">
            <a:extLst>
              <a:ext uri="{FF2B5EF4-FFF2-40B4-BE49-F238E27FC236}">
                <a16:creationId xmlns:a16="http://schemas.microsoft.com/office/drawing/2014/main" id="{486B3195-5229-A59D-2976-5336A3A90E3F}"/>
              </a:ext>
            </a:extLst>
          </p:cNvPr>
          <p:cNvSpPr/>
          <p:nvPr/>
        </p:nvSpPr>
        <p:spPr>
          <a:xfrm rot="-600">
            <a:off x="1742859" y="6333659"/>
            <a:ext cx="7200961" cy="34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US" sz="2400" u="none" strike="noStrike" cap="none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ORGANIZATIONAL READINESS</a:t>
            </a:r>
            <a:endParaRPr lang="en-US" sz="2400" u="none" strike="noStrike" cap="none" dirty="0">
              <a:solidFill>
                <a:schemeClr val="dk1"/>
              </a:solidFill>
              <a:latin typeface="Geist Light" pitchFamily="2" charset="77"/>
              <a:ea typeface="Geist Light" pitchFamily="2" charset="77"/>
              <a:cs typeface="Geist Light" pitchFamily="2" charset="77"/>
              <a:sym typeface="Calibri"/>
            </a:endParaRPr>
          </a:p>
        </p:txBody>
      </p:sp>
      <p:sp>
        <p:nvSpPr>
          <p:cNvPr id="23" name="Google Shape;61;p3">
            <a:extLst>
              <a:ext uri="{FF2B5EF4-FFF2-40B4-BE49-F238E27FC236}">
                <a16:creationId xmlns:a16="http://schemas.microsoft.com/office/drawing/2014/main" id="{79A8C017-8CC6-8A20-53D1-8E9B8F7E216C}"/>
              </a:ext>
            </a:extLst>
          </p:cNvPr>
          <p:cNvSpPr/>
          <p:nvPr/>
        </p:nvSpPr>
        <p:spPr>
          <a:xfrm rot="-600">
            <a:off x="1742866" y="6648489"/>
            <a:ext cx="7411010" cy="41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GB" sz="1600" dirty="0">
                <a:solidFill>
                  <a:srgbClr val="ECE3FF">
                    <a:alpha val="81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Assess organizational readiness and maturity for AI execution</a:t>
            </a:r>
            <a:endParaRPr lang="en-GB" sz="1600" u="none" strike="noStrike" cap="none" dirty="0">
              <a:solidFill>
                <a:srgbClr val="ECE3FF">
                  <a:alpha val="81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  <a:sym typeface="Calibri"/>
            </a:endParaRPr>
          </a:p>
        </p:txBody>
      </p:sp>
      <p:sp>
        <p:nvSpPr>
          <p:cNvPr id="24" name="Google Shape;60;p3">
            <a:extLst>
              <a:ext uri="{FF2B5EF4-FFF2-40B4-BE49-F238E27FC236}">
                <a16:creationId xmlns:a16="http://schemas.microsoft.com/office/drawing/2014/main" id="{FDECD3AD-C158-B1C6-3617-D68DB1DD6A34}"/>
              </a:ext>
            </a:extLst>
          </p:cNvPr>
          <p:cNvSpPr/>
          <p:nvPr/>
        </p:nvSpPr>
        <p:spPr>
          <a:xfrm rot="-600">
            <a:off x="1742858" y="7593796"/>
            <a:ext cx="7200961" cy="34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US" sz="2400" u="none" strike="noStrike" cap="none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EARLY RISK ASSESSMENT</a:t>
            </a:r>
            <a:endParaRPr lang="en-US" sz="2400" u="none" strike="noStrike" cap="none" dirty="0">
              <a:solidFill>
                <a:schemeClr val="dk1"/>
              </a:solidFill>
              <a:latin typeface="Geist Light" pitchFamily="2" charset="77"/>
              <a:ea typeface="Geist Light" pitchFamily="2" charset="77"/>
              <a:cs typeface="Geist Light" pitchFamily="2" charset="77"/>
              <a:sym typeface="Calibri"/>
            </a:endParaRPr>
          </a:p>
        </p:txBody>
      </p:sp>
      <p:sp>
        <p:nvSpPr>
          <p:cNvPr id="25" name="Google Shape;61;p3">
            <a:extLst>
              <a:ext uri="{FF2B5EF4-FFF2-40B4-BE49-F238E27FC236}">
                <a16:creationId xmlns:a16="http://schemas.microsoft.com/office/drawing/2014/main" id="{5D713093-914F-88ED-DFBD-A2B17382E9E9}"/>
              </a:ext>
            </a:extLst>
          </p:cNvPr>
          <p:cNvSpPr/>
          <p:nvPr/>
        </p:nvSpPr>
        <p:spPr>
          <a:xfrm rot="-600">
            <a:off x="1742883" y="7913886"/>
            <a:ext cx="7411010" cy="63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GB" sz="1600" dirty="0">
                <a:solidFill>
                  <a:srgbClr val="ECE3FF">
                    <a:alpha val="81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Identify and quantify risks associated with AI initiatives development</a:t>
            </a:r>
            <a:endParaRPr lang="en-GB" sz="1600" u="none" strike="noStrike" cap="none" dirty="0">
              <a:solidFill>
                <a:srgbClr val="ECE3FF">
                  <a:alpha val="81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  <a:sym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D9694D-D12F-C6F2-CE56-7AC8B72D2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805" y="3934072"/>
            <a:ext cx="637670" cy="6187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2B9DCEE-9C23-142B-5252-8EB986DE1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254" y="6340256"/>
            <a:ext cx="573148" cy="506022"/>
          </a:xfrm>
          <a:prstGeom prst="rect">
            <a:avLst/>
          </a:prstGeom>
        </p:spPr>
      </p:pic>
      <p:sp>
        <p:nvSpPr>
          <p:cNvPr id="35" name="Google Shape;73;p4">
            <a:extLst>
              <a:ext uri="{FF2B5EF4-FFF2-40B4-BE49-F238E27FC236}">
                <a16:creationId xmlns:a16="http://schemas.microsoft.com/office/drawing/2014/main" id="{0FFD0151-53CF-F0A2-6338-607408020354}"/>
              </a:ext>
            </a:extLst>
          </p:cNvPr>
          <p:cNvSpPr/>
          <p:nvPr/>
        </p:nvSpPr>
        <p:spPr>
          <a:xfrm rot="-600">
            <a:off x="7608232" y="4205161"/>
            <a:ext cx="16630788" cy="79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4800"/>
              <a:buFont typeface="Geist Medium"/>
              <a:buNone/>
            </a:pPr>
            <a:r>
              <a:rPr lang="en-US" sz="4800" b="0" i="0" u="none" strike="noStrike" cap="none" dirty="0">
                <a:solidFill>
                  <a:srgbClr val="EBE3FF"/>
                </a:solidFill>
                <a:latin typeface="Geist Medium"/>
                <a:ea typeface="Geist Medium"/>
                <a:cs typeface="Geist Medium"/>
                <a:sym typeface="Geist Medium"/>
              </a:rPr>
              <a:t>A</a:t>
            </a:r>
            <a:endParaRPr lang="en-US"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8F34E-AFC2-EE99-B3DA-5CCFA2C8637A}"/>
              </a:ext>
            </a:extLst>
          </p:cNvPr>
          <p:cNvGrpSpPr/>
          <p:nvPr/>
        </p:nvGrpSpPr>
        <p:grpSpPr>
          <a:xfrm>
            <a:off x="8084925" y="892458"/>
            <a:ext cx="9145800" cy="6277156"/>
            <a:chOff x="9166367" y="1315778"/>
            <a:chExt cx="7185609" cy="4931793"/>
          </a:xfrm>
        </p:grpSpPr>
        <p:pic>
          <p:nvPicPr>
            <p:cNvPr id="31" name="Picture 30" descr="A rainbow colored lines on a black background&#10;&#10;AI-generated content may be incorrect.">
              <a:extLst>
                <a:ext uri="{FF2B5EF4-FFF2-40B4-BE49-F238E27FC236}">
                  <a16:creationId xmlns:a16="http://schemas.microsoft.com/office/drawing/2014/main" id="{19BDF39F-3015-9189-F307-03C20DCBF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7478" t="12119" r="17816" b="18155"/>
            <a:stretch/>
          </p:blipFill>
          <p:spPr>
            <a:xfrm>
              <a:off x="10679838" y="2771053"/>
              <a:ext cx="5672138" cy="34254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FCDEEBF-349F-E1BA-81D3-82E0F30AD994}"/>
                </a:ext>
              </a:extLst>
            </p:cNvPr>
            <p:cNvSpPr/>
            <p:nvPr/>
          </p:nvSpPr>
          <p:spPr>
            <a:xfrm>
              <a:off x="9166367" y="1315778"/>
              <a:ext cx="4081844" cy="4931793"/>
            </a:xfrm>
            <a:prstGeom prst="rect">
              <a:avLst/>
            </a:prstGeom>
            <a:gradFill>
              <a:gsLst>
                <a:gs pos="98000">
                  <a:srgbClr val="040416">
                    <a:alpha val="0"/>
                  </a:srgbClr>
                </a:gs>
                <a:gs pos="0">
                  <a:srgbClr val="040416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en-IL" dirty="0"/>
            </a:p>
          </p:txBody>
        </p:sp>
        <p:sp>
          <p:nvSpPr>
            <p:cNvPr id="36" name="Google Shape;73;p4">
              <a:extLst>
                <a:ext uri="{FF2B5EF4-FFF2-40B4-BE49-F238E27FC236}">
                  <a16:creationId xmlns:a16="http://schemas.microsoft.com/office/drawing/2014/main" id="{C6A45546-99D8-9E74-E2F6-A041EA1AC338}"/>
                </a:ext>
              </a:extLst>
            </p:cNvPr>
            <p:cNvSpPr/>
            <p:nvPr/>
          </p:nvSpPr>
          <p:spPr>
            <a:xfrm rot="21599400">
              <a:off x="13248370" y="3485418"/>
              <a:ext cx="2318989" cy="18241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8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EBE3FF"/>
                </a:buClr>
                <a:buSzPts val="4800"/>
                <a:buFont typeface="Geist Medium"/>
                <a:buNone/>
              </a:pPr>
              <a:r>
                <a:rPr lang="en-US" sz="18000" b="1" dirty="0">
                  <a:solidFill>
                    <a:srgbClr val="040416"/>
                  </a:solidFill>
                  <a:latin typeface="Geist Black" pitchFamily="2" charset="77"/>
                  <a:ea typeface="Geist Black" pitchFamily="2" charset="77"/>
                  <a:cs typeface="Geist Black" pitchFamily="2" charset="77"/>
                  <a:sym typeface="Geist Medium"/>
                </a:rPr>
                <a:t>AI</a:t>
              </a:r>
              <a:endParaRPr lang="en-US" sz="15000" b="1" u="none" strike="noStrike" cap="none" dirty="0">
                <a:solidFill>
                  <a:srgbClr val="040416"/>
                </a:solidFill>
                <a:latin typeface="Geist Black" pitchFamily="2" charset="77"/>
                <a:ea typeface="Geist Black" pitchFamily="2" charset="77"/>
                <a:cs typeface="Geist Black" pitchFamily="2" charset="77"/>
                <a:sym typeface="Calibri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7034F84-006A-5D02-8905-1EFBCBF8C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957337" y="3635183"/>
              <a:ext cx="1290874" cy="1597185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61071833-B9BE-8B87-50DD-B02955CBEC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592" y="5197301"/>
            <a:ext cx="546274" cy="50602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83D6743-6641-3D58-A133-0E342947C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828" y="2847760"/>
            <a:ext cx="575819" cy="50602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F608EDE-C582-5231-B32C-DB629AAA83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6160" y="7595257"/>
            <a:ext cx="565825" cy="506023"/>
          </a:xfrm>
          <a:prstGeom prst="rect">
            <a:avLst/>
          </a:prstGeom>
        </p:spPr>
      </p:pic>
      <p:sp>
        <p:nvSpPr>
          <p:cNvPr id="2" name="Google Shape;73;p4">
            <a:extLst>
              <a:ext uri="{FF2B5EF4-FFF2-40B4-BE49-F238E27FC236}">
                <a16:creationId xmlns:a16="http://schemas.microsoft.com/office/drawing/2014/main" id="{5EE34456-F9A9-E55F-D951-82392B391EC3}"/>
              </a:ext>
            </a:extLst>
          </p:cNvPr>
          <p:cNvSpPr/>
          <p:nvPr/>
        </p:nvSpPr>
        <p:spPr>
          <a:xfrm rot="-600">
            <a:off x="828606" y="1266197"/>
            <a:ext cx="16630788" cy="79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4800"/>
              <a:buFont typeface="Geist Medium"/>
              <a:buNone/>
            </a:pPr>
            <a:r>
              <a:rPr lang="en-US" sz="4800" u="none" strike="noStrike" cap="none" dirty="0">
                <a:solidFill>
                  <a:srgbClr val="EBE3FF"/>
                </a:solidFill>
                <a:latin typeface="Geist Medium"/>
                <a:ea typeface="Geist Medium"/>
                <a:cs typeface="Geist Medium"/>
                <a:sym typeface="Geist Medium"/>
              </a:rPr>
              <a:t>PURPOSE OF THE WORKSHOP</a:t>
            </a:r>
          </a:p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4800"/>
              <a:buFont typeface="Geist Medium"/>
              <a:buNone/>
            </a:pPr>
            <a:endParaRPr lang="en-US" sz="4800" u="none" strike="noStrike" cap="none" dirty="0">
              <a:solidFill>
                <a:srgbClr val="EBE3FF"/>
              </a:solidFill>
              <a:latin typeface="Geist Medium"/>
              <a:ea typeface="Geist Medium"/>
              <a:cs typeface="Geist Medium"/>
              <a:sym typeface="Geis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06755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>
          <a:extLst>
            <a:ext uri="{FF2B5EF4-FFF2-40B4-BE49-F238E27FC236}">
              <a16:creationId xmlns:a16="http://schemas.microsoft.com/office/drawing/2014/main" id="{3614479A-8DD4-4050-BA6F-893D98906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AE174A-AEE6-1F60-F21F-31B945661F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r="4306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43" name="Google Shape;143;p8" descr="preencoded.png">
            <a:extLst>
              <a:ext uri="{FF2B5EF4-FFF2-40B4-BE49-F238E27FC236}">
                <a16:creationId xmlns:a16="http://schemas.microsoft.com/office/drawing/2014/main" id="{B59F51D9-5A4B-E5A0-E241-EB4FA22489B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30434" y="756004"/>
            <a:ext cx="2028941" cy="33408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73;p4">
            <a:extLst>
              <a:ext uri="{FF2B5EF4-FFF2-40B4-BE49-F238E27FC236}">
                <a16:creationId xmlns:a16="http://schemas.microsoft.com/office/drawing/2014/main" id="{295D6ECA-25D9-0D62-5A30-1F39F467E757}"/>
              </a:ext>
            </a:extLst>
          </p:cNvPr>
          <p:cNvSpPr/>
          <p:nvPr/>
        </p:nvSpPr>
        <p:spPr>
          <a:xfrm rot="-600">
            <a:off x="7608232" y="4205161"/>
            <a:ext cx="16630788" cy="79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4800"/>
              <a:buFont typeface="Geist Medium"/>
              <a:buNone/>
            </a:pPr>
            <a:r>
              <a:rPr lang="en-US" sz="4800" b="0" i="0" u="none" strike="noStrike" cap="none" dirty="0">
                <a:solidFill>
                  <a:srgbClr val="EBE3FF"/>
                </a:solidFill>
                <a:latin typeface="Geist Medium"/>
                <a:ea typeface="Geist Medium"/>
                <a:cs typeface="Geist Medium"/>
                <a:sym typeface="Geist Medium"/>
              </a:rPr>
              <a:t>A</a:t>
            </a:r>
            <a:endParaRPr lang="en-US"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73;p4">
            <a:extLst>
              <a:ext uri="{FF2B5EF4-FFF2-40B4-BE49-F238E27FC236}">
                <a16:creationId xmlns:a16="http://schemas.microsoft.com/office/drawing/2014/main" id="{8342D98F-22BE-5EFB-46C5-4C60936B038A}"/>
              </a:ext>
            </a:extLst>
          </p:cNvPr>
          <p:cNvSpPr/>
          <p:nvPr/>
        </p:nvSpPr>
        <p:spPr>
          <a:xfrm rot="-600">
            <a:off x="828606" y="1266197"/>
            <a:ext cx="16630788" cy="79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8333"/>
              </a:lnSpc>
              <a:buClr>
                <a:srgbClr val="EBE3FF"/>
              </a:buClr>
              <a:buSzPts val="4800"/>
            </a:pPr>
            <a:r>
              <a:rPr lang="en-US" sz="4800" dirty="0">
                <a:solidFill>
                  <a:srgbClr val="EBE3FF"/>
                </a:solidFill>
                <a:latin typeface="Geist Medium"/>
                <a:ea typeface="Geist Medium"/>
                <a:cs typeface="Geist Medium"/>
              </a:rPr>
              <a:t>Immediate Actionable Outputs</a:t>
            </a:r>
            <a:endParaRPr lang="en-US" sz="4800" b="0" i="0" u="none" strike="noStrike" cap="none" dirty="0">
              <a:solidFill>
                <a:srgbClr val="EBE3FF"/>
              </a:solidFill>
              <a:latin typeface="Geist Medium"/>
              <a:ea typeface="Geist Medium"/>
              <a:cs typeface="Geist Medium"/>
            </a:endParaRPr>
          </a:p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4800"/>
              <a:buFont typeface="Geist Medium"/>
              <a:buNone/>
            </a:pPr>
            <a:endParaRPr lang="en-US" sz="4800" u="none" strike="noStrike" cap="none" dirty="0">
              <a:solidFill>
                <a:srgbClr val="EBE3FF"/>
              </a:solidFill>
              <a:latin typeface="Geist Medium"/>
              <a:ea typeface="Geist Medium"/>
              <a:cs typeface="Geist Medium"/>
              <a:sym typeface="Geist Medium"/>
            </a:endParaRPr>
          </a:p>
        </p:txBody>
      </p:sp>
      <p:sp>
        <p:nvSpPr>
          <p:cNvPr id="37" name="Google Shape;73;p4">
            <a:extLst>
              <a:ext uri="{FF2B5EF4-FFF2-40B4-BE49-F238E27FC236}">
                <a16:creationId xmlns:a16="http://schemas.microsoft.com/office/drawing/2014/main" id="{0B473DB7-2835-9E9F-04DD-25EB78FDC14D}"/>
              </a:ext>
            </a:extLst>
          </p:cNvPr>
          <p:cNvSpPr/>
          <p:nvPr/>
        </p:nvSpPr>
        <p:spPr>
          <a:xfrm rot="-600">
            <a:off x="867116" y="2537481"/>
            <a:ext cx="16630788" cy="79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8333"/>
              </a:lnSpc>
              <a:buClr>
                <a:srgbClr val="EBE3FF"/>
              </a:buClr>
              <a:buSzPts val="4800"/>
            </a:pPr>
            <a:endParaRPr lang="en-US" sz="4800" b="0" i="0" u="none" strike="noStrike" cap="none" dirty="0">
              <a:solidFill>
                <a:srgbClr val="EBE3FF"/>
              </a:solidFill>
              <a:latin typeface="Geist Medium"/>
              <a:ea typeface="Geist Medium"/>
              <a:cs typeface="Geist Medium"/>
            </a:endParaRPr>
          </a:p>
        </p:txBody>
      </p:sp>
      <p:sp>
        <p:nvSpPr>
          <p:cNvPr id="38" name="Google Shape;54;p3">
            <a:extLst>
              <a:ext uri="{FF2B5EF4-FFF2-40B4-BE49-F238E27FC236}">
                <a16:creationId xmlns:a16="http://schemas.microsoft.com/office/drawing/2014/main" id="{5D0EFCE2-0418-B556-ABF2-6BB7D60DBBFC}"/>
              </a:ext>
            </a:extLst>
          </p:cNvPr>
          <p:cNvSpPr/>
          <p:nvPr/>
        </p:nvSpPr>
        <p:spPr>
          <a:xfrm rot="21599400">
            <a:off x="1569194" y="2757245"/>
            <a:ext cx="7200938" cy="46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8333"/>
              </a:lnSpc>
              <a:buClr>
                <a:srgbClr val="EBE3FF"/>
              </a:buClr>
              <a:buSzPts val="2400"/>
            </a:pPr>
            <a:r>
              <a:rPr lang="en-GB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CLASSIFIED AI PORTFOLIO</a:t>
            </a:r>
            <a:endParaRPr lang="en-GB" sz="2400" u="none" strike="noStrike" cap="none" dirty="0">
              <a:solidFill>
                <a:schemeClr val="dk1"/>
              </a:solidFill>
              <a:latin typeface="Geist Light" pitchFamily="2" charset="77"/>
              <a:ea typeface="Geist Light" pitchFamily="2" charset="77"/>
              <a:cs typeface="Geist Light" pitchFamily="2" charset="77"/>
              <a:sym typeface="Calibri"/>
            </a:endParaRPr>
          </a:p>
        </p:txBody>
      </p:sp>
      <p:sp>
        <p:nvSpPr>
          <p:cNvPr id="39" name="Google Shape;55;p3">
            <a:extLst>
              <a:ext uri="{FF2B5EF4-FFF2-40B4-BE49-F238E27FC236}">
                <a16:creationId xmlns:a16="http://schemas.microsoft.com/office/drawing/2014/main" id="{5CAD15FE-2EB7-AA5A-8532-4D22E2CBCE9E}"/>
              </a:ext>
            </a:extLst>
          </p:cNvPr>
          <p:cNvSpPr/>
          <p:nvPr/>
        </p:nvSpPr>
        <p:spPr>
          <a:xfrm rot="21599400">
            <a:off x="1569186" y="3102348"/>
            <a:ext cx="8316736" cy="375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41667"/>
              </a:lnSpc>
              <a:buClr>
                <a:srgbClr val="EBE3FF"/>
              </a:buClr>
              <a:buSzPts val="1425"/>
            </a:pPr>
            <a:r>
              <a:rPr lang="en-GB" sz="1600" dirty="0">
                <a:solidFill>
                  <a:srgbClr val="EB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Detailed portfolio with strategic positioning and implementation guidance</a:t>
            </a:r>
            <a:endParaRPr sz="1600" u="none" strike="noStrike" cap="none" dirty="0">
              <a:solidFill>
                <a:schemeClr val="dk1">
                  <a:alpha val="80000"/>
                </a:scheme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  <a:sym typeface="Calibri"/>
            </a:endParaRPr>
          </a:p>
        </p:txBody>
      </p:sp>
      <p:sp>
        <p:nvSpPr>
          <p:cNvPr id="40" name="Google Shape;57;p3">
            <a:extLst>
              <a:ext uri="{FF2B5EF4-FFF2-40B4-BE49-F238E27FC236}">
                <a16:creationId xmlns:a16="http://schemas.microsoft.com/office/drawing/2014/main" id="{04625712-B715-B94D-38FD-B4464DCF5B08}"/>
              </a:ext>
            </a:extLst>
          </p:cNvPr>
          <p:cNvSpPr/>
          <p:nvPr/>
        </p:nvSpPr>
        <p:spPr>
          <a:xfrm rot="21599400">
            <a:off x="1569138" y="4310371"/>
            <a:ext cx="7200975" cy="419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8333"/>
              </a:lnSpc>
              <a:buClr>
                <a:srgbClr val="EBE3FF"/>
              </a:buClr>
              <a:buSzPts val="2400"/>
            </a:pPr>
            <a:r>
              <a:rPr lang="en-US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</a:rPr>
              <a:t>QUICK WINS IDENTIFICATION</a:t>
            </a:r>
            <a:endParaRPr lang="en-US" sz="2400" u="none" strike="noStrike" cap="none" dirty="0">
              <a:solidFill>
                <a:srgbClr val="EBE3FF"/>
              </a:solidFill>
              <a:latin typeface="Geist Light" pitchFamily="2" charset="77"/>
              <a:ea typeface="Geist Light" pitchFamily="2" charset="77"/>
              <a:cs typeface="Geist Light" pitchFamily="2" charset="77"/>
            </a:endParaRPr>
          </a:p>
        </p:txBody>
      </p:sp>
      <p:sp>
        <p:nvSpPr>
          <p:cNvPr id="45" name="Google Shape;58;p3">
            <a:extLst>
              <a:ext uri="{FF2B5EF4-FFF2-40B4-BE49-F238E27FC236}">
                <a16:creationId xmlns:a16="http://schemas.microsoft.com/office/drawing/2014/main" id="{79CE5226-7B0C-AE2D-C136-28913BDA103C}"/>
              </a:ext>
            </a:extLst>
          </p:cNvPr>
          <p:cNvSpPr/>
          <p:nvPr/>
        </p:nvSpPr>
        <p:spPr>
          <a:xfrm rot="21599400">
            <a:off x="1569133" y="4640019"/>
            <a:ext cx="6561207" cy="36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41667"/>
              </a:lnSpc>
              <a:buClr>
                <a:srgbClr val="EBE3FF"/>
              </a:buClr>
              <a:buSzPts val="1425"/>
            </a:pPr>
            <a:r>
              <a:rPr lang="en-GB" sz="1600" dirty="0">
                <a:solidFill>
                  <a:srgbClr val="EB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Comprehensive quick wins with sustainability analysis</a:t>
            </a:r>
            <a:endParaRPr lang="en-GB" sz="1600" u="none" strike="noStrike" cap="none" dirty="0">
              <a:solidFill>
                <a:srgbClr val="EBE3FF">
                  <a:alpha val="80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</a:endParaRPr>
          </a:p>
        </p:txBody>
      </p:sp>
      <p:sp>
        <p:nvSpPr>
          <p:cNvPr id="46" name="Google Shape;60;p3">
            <a:extLst>
              <a:ext uri="{FF2B5EF4-FFF2-40B4-BE49-F238E27FC236}">
                <a16:creationId xmlns:a16="http://schemas.microsoft.com/office/drawing/2014/main" id="{4A378215-0318-98FA-05CE-379A632F4034}"/>
              </a:ext>
            </a:extLst>
          </p:cNvPr>
          <p:cNvSpPr/>
          <p:nvPr/>
        </p:nvSpPr>
        <p:spPr>
          <a:xfrm rot="21599400">
            <a:off x="1569121" y="5819044"/>
            <a:ext cx="7200961" cy="34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8333"/>
              </a:lnSpc>
              <a:buClr>
                <a:srgbClr val="EBE3FF"/>
              </a:buClr>
              <a:buSzPts val="2400"/>
            </a:pPr>
            <a:r>
              <a:rPr lang="en-US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</a:rPr>
              <a:t>RESOURCE REQUIREMENTS</a:t>
            </a:r>
            <a:endParaRPr lang="en-US" sz="2400" u="none" strike="noStrike" cap="none" dirty="0">
              <a:solidFill>
                <a:srgbClr val="EBE3FF"/>
              </a:solidFill>
              <a:latin typeface="Geist Light" pitchFamily="2" charset="77"/>
              <a:ea typeface="Geist Light" pitchFamily="2" charset="77"/>
              <a:cs typeface="Geist Light" pitchFamily="2" charset="77"/>
            </a:endParaRPr>
          </a:p>
        </p:txBody>
      </p:sp>
      <p:sp>
        <p:nvSpPr>
          <p:cNvPr id="48" name="Google Shape;61;p3">
            <a:extLst>
              <a:ext uri="{FF2B5EF4-FFF2-40B4-BE49-F238E27FC236}">
                <a16:creationId xmlns:a16="http://schemas.microsoft.com/office/drawing/2014/main" id="{54F82494-F377-4D23-C4C4-0CA529DC3374}"/>
              </a:ext>
            </a:extLst>
          </p:cNvPr>
          <p:cNvSpPr/>
          <p:nvPr/>
        </p:nvSpPr>
        <p:spPr>
          <a:xfrm rot="21599400">
            <a:off x="1569145" y="6132509"/>
            <a:ext cx="10159827" cy="63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41667"/>
              </a:lnSpc>
              <a:buClr>
                <a:srgbClr val="EBE3FF"/>
              </a:buClr>
              <a:buSzPts val="1425"/>
            </a:pPr>
            <a:r>
              <a:rPr lang="en-GB" sz="1600" dirty="0">
                <a:solidFill>
                  <a:srgbClr val="EB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Detailed capability assessment with specific hiring/training plans</a:t>
            </a:r>
            <a:br>
              <a:rPr lang="en-GB" sz="1600" dirty="0">
                <a:solidFill>
                  <a:srgbClr val="EB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</a:br>
            <a:r>
              <a:rPr lang="en-GB" sz="1600" dirty="0">
                <a:solidFill>
                  <a:srgbClr val="EB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 </a:t>
            </a:r>
            <a:endParaRPr lang="en-GB" sz="1600" dirty="0">
              <a:solidFill>
                <a:srgbClr val="000000">
                  <a:alpha val="80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  <a:sym typeface="Geist Light"/>
            </a:endParaRPr>
          </a:p>
          <a:p>
            <a:pPr marL="0" marR="0" lvl="0" indent="0" algn="l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SzPts val="1425"/>
              <a:buFont typeface="Geist Light"/>
              <a:buNone/>
            </a:pPr>
            <a:endParaRPr lang="en-GB" sz="1600" u="none" strike="noStrike" cap="none" dirty="0">
              <a:solidFill>
                <a:srgbClr val="EBE3FF">
                  <a:alpha val="80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</a:endParaRPr>
          </a:p>
        </p:txBody>
      </p:sp>
      <p:sp>
        <p:nvSpPr>
          <p:cNvPr id="49" name="Google Shape;60;p3">
            <a:extLst>
              <a:ext uri="{FF2B5EF4-FFF2-40B4-BE49-F238E27FC236}">
                <a16:creationId xmlns:a16="http://schemas.microsoft.com/office/drawing/2014/main" id="{EEEA8774-23E2-F537-FA5B-A4B5A0729665}"/>
              </a:ext>
            </a:extLst>
          </p:cNvPr>
          <p:cNvSpPr/>
          <p:nvPr/>
        </p:nvSpPr>
        <p:spPr>
          <a:xfrm rot="21599400">
            <a:off x="1569153" y="7368850"/>
            <a:ext cx="7200961" cy="34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8333"/>
              </a:lnSpc>
              <a:buClr>
                <a:srgbClr val="EBE3FF"/>
              </a:buClr>
              <a:buSzPts val="2400"/>
            </a:pPr>
            <a:r>
              <a:rPr lang="en-US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</a:rPr>
              <a:t>TECHNOLOGY REQUIREMENTS</a:t>
            </a:r>
            <a:endParaRPr lang="en-US" sz="2400" u="none" strike="noStrike" cap="none" dirty="0">
              <a:solidFill>
                <a:srgbClr val="EBE3FF"/>
              </a:solidFill>
              <a:latin typeface="Geist Light" pitchFamily="2" charset="77"/>
              <a:ea typeface="Geist Light" pitchFamily="2" charset="77"/>
              <a:cs typeface="Geist Light" pitchFamily="2" charset="77"/>
            </a:endParaRPr>
          </a:p>
        </p:txBody>
      </p:sp>
      <p:sp>
        <p:nvSpPr>
          <p:cNvPr id="50" name="Google Shape;61;p3">
            <a:extLst>
              <a:ext uri="{FF2B5EF4-FFF2-40B4-BE49-F238E27FC236}">
                <a16:creationId xmlns:a16="http://schemas.microsoft.com/office/drawing/2014/main" id="{51434B1F-0CE5-2821-8418-0E733BB1AC67}"/>
              </a:ext>
            </a:extLst>
          </p:cNvPr>
          <p:cNvSpPr/>
          <p:nvPr/>
        </p:nvSpPr>
        <p:spPr>
          <a:xfrm rot="21599400">
            <a:off x="1569177" y="7702061"/>
            <a:ext cx="10264953" cy="63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41667"/>
              </a:lnSpc>
              <a:buClr>
                <a:srgbClr val="EBE3FF"/>
              </a:buClr>
              <a:buSzPts val="1425"/>
            </a:pPr>
            <a:r>
              <a:rPr lang="en-GB" sz="1600" dirty="0">
                <a:solidFill>
                  <a:srgbClr val="EB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Comprehensive architecture with vendor evaluations</a:t>
            </a:r>
            <a:endParaRPr lang="en-GB" sz="1600" u="none" strike="noStrike" cap="none" dirty="0">
              <a:solidFill>
                <a:srgbClr val="EBE3FF">
                  <a:alpha val="80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</a:endParaRPr>
          </a:p>
        </p:txBody>
      </p:sp>
      <p:sp>
        <p:nvSpPr>
          <p:cNvPr id="51" name="Google Shape;54;p3">
            <a:extLst>
              <a:ext uri="{FF2B5EF4-FFF2-40B4-BE49-F238E27FC236}">
                <a16:creationId xmlns:a16="http://schemas.microsoft.com/office/drawing/2014/main" id="{3461AFD2-77E5-035C-E956-A78E5680F15E}"/>
              </a:ext>
            </a:extLst>
          </p:cNvPr>
          <p:cNvSpPr/>
          <p:nvPr/>
        </p:nvSpPr>
        <p:spPr>
          <a:xfrm rot="21599400">
            <a:off x="10853797" y="2719691"/>
            <a:ext cx="7200938" cy="795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EBE3FF"/>
              </a:buClr>
              <a:buSzPts val="2400"/>
            </a:pPr>
            <a:r>
              <a:rPr lang="en-GB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Clear investment framework </a:t>
            </a:r>
            <a:br>
              <a:rPr lang="en-GB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</a:br>
            <a:r>
              <a:rPr lang="en-GB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and funding mechanism clarity</a:t>
            </a:r>
            <a:br>
              <a:rPr lang="en-GB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</a:br>
            <a:r>
              <a:rPr lang="en-GB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 </a:t>
            </a:r>
            <a:endParaRPr lang="pl-PL" sz="2400" dirty="0">
              <a:latin typeface="Geist Light" pitchFamily="2" charset="77"/>
              <a:ea typeface="Geist Light" pitchFamily="2" charset="77"/>
              <a:cs typeface="Geist Light" pitchFamily="2" charset="77"/>
              <a:sym typeface="Geist Medium"/>
            </a:endParaRPr>
          </a:p>
          <a:p>
            <a:pPr>
              <a:buSzPts val="2400"/>
            </a:pPr>
            <a:endParaRPr lang="en-GB" sz="2400" u="none" strike="noStrike" cap="none" dirty="0">
              <a:solidFill>
                <a:srgbClr val="EBE3FF"/>
              </a:solidFill>
              <a:latin typeface="Geist Light" pitchFamily="2" charset="77"/>
              <a:ea typeface="Geist Light" pitchFamily="2" charset="77"/>
              <a:cs typeface="Geist Light" pitchFamily="2" charset="77"/>
            </a:endParaRPr>
          </a:p>
        </p:txBody>
      </p:sp>
      <p:sp>
        <p:nvSpPr>
          <p:cNvPr id="52" name="Google Shape;54;p3">
            <a:extLst>
              <a:ext uri="{FF2B5EF4-FFF2-40B4-BE49-F238E27FC236}">
                <a16:creationId xmlns:a16="http://schemas.microsoft.com/office/drawing/2014/main" id="{CF145871-2F75-D63B-3648-7C84AA070F4D}"/>
              </a:ext>
            </a:extLst>
          </p:cNvPr>
          <p:cNvSpPr/>
          <p:nvPr/>
        </p:nvSpPr>
        <p:spPr>
          <a:xfrm rot="21599400">
            <a:off x="10853796" y="4268793"/>
            <a:ext cx="7200938" cy="795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EBE3FF"/>
              </a:buClr>
              <a:buSzPts val="2400"/>
            </a:pPr>
            <a:r>
              <a:rPr lang="en-GB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Immediate ROI demonstration </a:t>
            </a:r>
            <a:br>
              <a:rPr lang="en-GB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</a:br>
            <a:r>
              <a:rPr lang="en-GB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and stakeholder confidence building</a:t>
            </a:r>
            <a:br>
              <a:rPr lang="en-GB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</a:br>
            <a:r>
              <a:rPr lang="en-GB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 </a:t>
            </a:r>
            <a:endParaRPr lang="pl-PL" sz="2400" dirty="0">
              <a:latin typeface="Geist Light" pitchFamily="2" charset="77"/>
              <a:ea typeface="Geist Light" pitchFamily="2" charset="77"/>
              <a:cs typeface="Geist Light" pitchFamily="2" charset="77"/>
              <a:sym typeface="Geist Medium"/>
            </a:endParaRPr>
          </a:p>
          <a:p>
            <a:pPr>
              <a:buSzPts val="2400"/>
            </a:pPr>
            <a:endParaRPr lang="en-GB" sz="2400" u="none" strike="noStrike" cap="none" dirty="0">
              <a:solidFill>
                <a:srgbClr val="EBE3FF"/>
              </a:solidFill>
              <a:latin typeface="Geist Light" pitchFamily="2" charset="77"/>
              <a:ea typeface="Geist Light" pitchFamily="2" charset="77"/>
              <a:cs typeface="Geist Light" pitchFamily="2" charset="77"/>
            </a:endParaRPr>
          </a:p>
        </p:txBody>
      </p:sp>
      <p:sp>
        <p:nvSpPr>
          <p:cNvPr id="53" name="Google Shape;54;p3">
            <a:extLst>
              <a:ext uri="{FF2B5EF4-FFF2-40B4-BE49-F238E27FC236}">
                <a16:creationId xmlns:a16="http://schemas.microsoft.com/office/drawing/2014/main" id="{8B520C2A-1F9D-15FC-B58F-E0D9690003F4}"/>
              </a:ext>
            </a:extLst>
          </p:cNvPr>
          <p:cNvSpPr/>
          <p:nvPr/>
        </p:nvSpPr>
        <p:spPr>
          <a:xfrm rot="21599400">
            <a:off x="10853796" y="5770561"/>
            <a:ext cx="7200938" cy="795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EBE3FF"/>
              </a:buClr>
              <a:buSzPts val="2400"/>
            </a:pPr>
            <a:r>
              <a:rPr lang="en-GB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Accurate resource planning </a:t>
            </a:r>
            <a:br>
              <a:rPr lang="en-GB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</a:br>
            <a:r>
              <a:rPr lang="en-GB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and budget allocation</a:t>
            </a:r>
            <a:endParaRPr sz="2400" u="none" strike="noStrike" cap="none" dirty="0">
              <a:solidFill>
                <a:schemeClr val="dk1"/>
              </a:solidFill>
              <a:latin typeface="Geist Light" pitchFamily="2" charset="77"/>
              <a:ea typeface="Geist Light" pitchFamily="2" charset="77"/>
              <a:cs typeface="Geist Light" pitchFamily="2" charset="77"/>
              <a:sym typeface="Calibri"/>
            </a:endParaRPr>
          </a:p>
        </p:txBody>
      </p:sp>
      <p:sp>
        <p:nvSpPr>
          <p:cNvPr id="54" name="Google Shape;54;p3">
            <a:extLst>
              <a:ext uri="{FF2B5EF4-FFF2-40B4-BE49-F238E27FC236}">
                <a16:creationId xmlns:a16="http://schemas.microsoft.com/office/drawing/2014/main" id="{7137B8A1-4367-BE47-D39E-28EA0548F275}"/>
              </a:ext>
            </a:extLst>
          </p:cNvPr>
          <p:cNvSpPr/>
          <p:nvPr/>
        </p:nvSpPr>
        <p:spPr>
          <a:xfrm rot="21599400">
            <a:off x="10853796" y="7292826"/>
            <a:ext cx="7200938" cy="795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EBE3FF"/>
              </a:buClr>
              <a:buSzPts val="2400"/>
            </a:pPr>
            <a:r>
              <a:rPr lang="en-GB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Informed technology decisions </a:t>
            </a:r>
            <a:br>
              <a:rPr lang="en-GB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</a:br>
            <a:r>
              <a:rPr lang="en-GB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and vendor selection</a:t>
            </a:r>
            <a:br>
              <a:rPr lang="en-GB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</a:br>
            <a:r>
              <a:rPr lang="en-GB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 </a:t>
            </a:r>
            <a:endParaRPr lang="pl-PL" sz="2400" dirty="0">
              <a:latin typeface="Geist Light" pitchFamily="2" charset="77"/>
              <a:ea typeface="Geist Light" pitchFamily="2" charset="77"/>
              <a:cs typeface="Geist Light" pitchFamily="2" charset="77"/>
              <a:sym typeface="Geist Medium"/>
            </a:endParaRPr>
          </a:p>
          <a:p>
            <a:pPr>
              <a:buSzPts val="2400"/>
            </a:pPr>
            <a:endParaRPr lang="en-GB" sz="2400" u="none" strike="noStrike" cap="none" dirty="0">
              <a:solidFill>
                <a:srgbClr val="EBE3FF"/>
              </a:solidFill>
              <a:latin typeface="Geist Light" pitchFamily="2" charset="77"/>
              <a:ea typeface="Geist Light" pitchFamily="2" charset="77"/>
              <a:cs typeface="Geist Light" pitchFamily="2" charset="77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46CE70-C993-94C0-4BFD-53E14872B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463" y="2802597"/>
            <a:ext cx="836047" cy="50400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4637FFD8-7D63-FC32-7308-5A1A8CAC1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463" y="4308275"/>
            <a:ext cx="836047" cy="50400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E5FBA169-5CAB-D4A3-69AF-F97A3FAF6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463" y="5813953"/>
            <a:ext cx="836047" cy="504000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D479589C-CDCD-DA9B-EA2F-1F9BF0B91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463" y="7319632"/>
            <a:ext cx="836047" cy="50400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246361D8-A75C-3471-377E-00CEA3EAC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535" y="2842027"/>
            <a:ext cx="511129" cy="511129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040B2F56-85C1-5B1B-025D-A83F6BEA4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535" y="4374166"/>
            <a:ext cx="511129" cy="511129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387491CE-06C6-ED6A-2447-7E1C437AE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535" y="5906305"/>
            <a:ext cx="511129" cy="511129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07816667-798E-A305-DCEE-7876B8176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535" y="7438443"/>
            <a:ext cx="511129" cy="511129"/>
          </a:xfrm>
          <a:prstGeom prst="rect">
            <a:avLst/>
          </a:prstGeom>
        </p:spPr>
      </p:pic>
      <p:sp>
        <p:nvSpPr>
          <p:cNvPr id="139" name="Google Shape;54;p3">
            <a:extLst>
              <a:ext uri="{FF2B5EF4-FFF2-40B4-BE49-F238E27FC236}">
                <a16:creationId xmlns:a16="http://schemas.microsoft.com/office/drawing/2014/main" id="{B69A1712-0A72-F597-B5B3-081C460AAF50}"/>
              </a:ext>
            </a:extLst>
          </p:cNvPr>
          <p:cNvSpPr/>
          <p:nvPr/>
        </p:nvSpPr>
        <p:spPr>
          <a:xfrm rot="21599400">
            <a:off x="944176" y="2930348"/>
            <a:ext cx="282329" cy="46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08333"/>
              </a:lnSpc>
              <a:buClr>
                <a:srgbClr val="EBE3FF"/>
              </a:buClr>
              <a:buSzPts val="2400"/>
            </a:pPr>
            <a:r>
              <a:rPr lang="en-GB" sz="2200" dirty="0">
                <a:solidFill>
                  <a:srgbClr val="EBE3FF"/>
                </a:solidFill>
                <a:latin typeface="Geist" pitchFamily="2" charset="77"/>
                <a:ea typeface="Geist" pitchFamily="2" charset="77"/>
                <a:cs typeface="Geist" pitchFamily="2" charset="77"/>
                <a:sym typeface="Geist Medium"/>
              </a:rPr>
              <a:t>1</a:t>
            </a:r>
            <a:endParaRPr sz="2200" u="none" strike="noStrike" cap="none" dirty="0">
              <a:solidFill>
                <a:schemeClr val="dk1"/>
              </a:solidFill>
              <a:latin typeface="Geist" pitchFamily="2" charset="77"/>
              <a:ea typeface="Geist" pitchFamily="2" charset="77"/>
              <a:cs typeface="Geist" pitchFamily="2" charset="77"/>
              <a:sym typeface="Calibri"/>
            </a:endParaRPr>
          </a:p>
        </p:txBody>
      </p:sp>
      <p:sp>
        <p:nvSpPr>
          <p:cNvPr id="140" name="Google Shape;54;p3">
            <a:extLst>
              <a:ext uri="{FF2B5EF4-FFF2-40B4-BE49-F238E27FC236}">
                <a16:creationId xmlns:a16="http://schemas.microsoft.com/office/drawing/2014/main" id="{FF3C1095-4790-CA8A-F7EE-F4D7E2DAB28B}"/>
              </a:ext>
            </a:extLst>
          </p:cNvPr>
          <p:cNvSpPr/>
          <p:nvPr/>
        </p:nvSpPr>
        <p:spPr>
          <a:xfrm rot="21599400">
            <a:off x="944176" y="7525163"/>
            <a:ext cx="282329" cy="46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08333"/>
              </a:lnSpc>
              <a:buClr>
                <a:srgbClr val="EBE3FF"/>
              </a:buClr>
              <a:buSzPts val="2400"/>
            </a:pPr>
            <a:r>
              <a:rPr lang="en-GB" sz="2200" dirty="0">
                <a:solidFill>
                  <a:srgbClr val="EBE3FF"/>
                </a:solidFill>
                <a:latin typeface="Geist" pitchFamily="2" charset="77"/>
                <a:ea typeface="Geist" pitchFamily="2" charset="77"/>
                <a:cs typeface="Geist" pitchFamily="2" charset="77"/>
                <a:sym typeface="Geist Medium"/>
              </a:rPr>
              <a:t>4</a:t>
            </a:r>
            <a:endParaRPr sz="2200" u="none" strike="noStrike" cap="none" dirty="0">
              <a:solidFill>
                <a:schemeClr val="dk1"/>
              </a:solidFill>
              <a:latin typeface="Geist" pitchFamily="2" charset="77"/>
              <a:ea typeface="Geist" pitchFamily="2" charset="77"/>
              <a:cs typeface="Geist" pitchFamily="2" charset="77"/>
              <a:sym typeface="Calibri"/>
            </a:endParaRPr>
          </a:p>
        </p:txBody>
      </p:sp>
      <p:sp>
        <p:nvSpPr>
          <p:cNvPr id="141" name="Google Shape;54;p3">
            <a:extLst>
              <a:ext uri="{FF2B5EF4-FFF2-40B4-BE49-F238E27FC236}">
                <a16:creationId xmlns:a16="http://schemas.microsoft.com/office/drawing/2014/main" id="{CA80E984-374E-FB28-C4AA-59ECB0D503BD}"/>
              </a:ext>
            </a:extLst>
          </p:cNvPr>
          <p:cNvSpPr/>
          <p:nvPr/>
        </p:nvSpPr>
        <p:spPr>
          <a:xfrm rot="21599400">
            <a:off x="944176" y="5984642"/>
            <a:ext cx="282329" cy="46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08333"/>
              </a:lnSpc>
              <a:buClr>
                <a:srgbClr val="EBE3FF"/>
              </a:buClr>
              <a:buSzPts val="2400"/>
            </a:pPr>
            <a:r>
              <a:rPr lang="en-GB" sz="2200" dirty="0">
                <a:solidFill>
                  <a:srgbClr val="EBE3FF"/>
                </a:solidFill>
                <a:latin typeface="Geist" pitchFamily="2" charset="77"/>
                <a:ea typeface="Geist" pitchFamily="2" charset="77"/>
                <a:cs typeface="Geist" pitchFamily="2" charset="77"/>
                <a:sym typeface="Geist Medium"/>
              </a:rPr>
              <a:t>3</a:t>
            </a:r>
            <a:endParaRPr sz="2200" u="none" strike="noStrike" cap="none" dirty="0">
              <a:solidFill>
                <a:schemeClr val="dk1"/>
              </a:solidFill>
              <a:latin typeface="Geist" pitchFamily="2" charset="77"/>
              <a:ea typeface="Geist" pitchFamily="2" charset="77"/>
              <a:cs typeface="Geist" pitchFamily="2" charset="77"/>
              <a:sym typeface="Calibri"/>
            </a:endParaRPr>
          </a:p>
        </p:txBody>
      </p:sp>
      <p:sp>
        <p:nvSpPr>
          <p:cNvPr id="142" name="Google Shape;54;p3">
            <a:extLst>
              <a:ext uri="{FF2B5EF4-FFF2-40B4-BE49-F238E27FC236}">
                <a16:creationId xmlns:a16="http://schemas.microsoft.com/office/drawing/2014/main" id="{3311C5E5-6018-8510-73CE-34C3BD10E55A}"/>
              </a:ext>
            </a:extLst>
          </p:cNvPr>
          <p:cNvSpPr/>
          <p:nvPr/>
        </p:nvSpPr>
        <p:spPr>
          <a:xfrm rot="21599400">
            <a:off x="944176" y="4470793"/>
            <a:ext cx="282329" cy="46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08333"/>
              </a:lnSpc>
              <a:buClr>
                <a:srgbClr val="EBE3FF"/>
              </a:buClr>
              <a:buSzPts val="2400"/>
            </a:pPr>
            <a:r>
              <a:rPr lang="en-GB" sz="2200" dirty="0">
                <a:solidFill>
                  <a:srgbClr val="EBE3FF"/>
                </a:solidFill>
                <a:latin typeface="Geist" pitchFamily="2" charset="77"/>
                <a:ea typeface="Geist" pitchFamily="2" charset="77"/>
                <a:cs typeface="Geist" pitchFamily="2" charset="77"/>
                <a:sym typeface="Geist Medium"/>
              </a:rPr>
              <a:t>2</a:t>
            </a:r>
            <a:endParaRPr sz="2200" u="none" strike="noStrike" cap="none" dirty="0">
              <a:solidFill>
                <a:schemeClr val="dk1"/>
              </a:solidFill>
              <a:latin typeface="Geist" pitchFamily="2" charset="77"/>
              <a:ea typeface="Geist" pitchFamily="2" charset="77"/>
              <a:cs typeface="Geist" pitchFamily="2" charset="77"/>
              <a:sym typeface="Calibri"/>
            </a:endParaRPr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70D4EB5C-2ED0-D90F-E020-3D5E76068602}"/>
              </a:ext>
            </a:extLst>
          </p:cNvPr>
          <p:cNvCxnSpPr>
            <a:cxnSpLocks/>
          </p:cNvCxnSpPr>
          <p:nvPr/>
        </p:nvCxnSpPr>
        <p:spPr>
          <a:xfrm>
            <a:off x="847426" y="3805754"/>
            <a:ext cx="15478428" cy="0"/>
          </a:xfrm>
          <a:prstGeom prst="line">
            <a:avLst/>
          </a:prstGeom>
          <a:ln w="15875">
            <a:gradFill>
              <a:gsLst>
                <a:gs pos="0">
                  <a:schemeClr val="accent5">
                    <a:alpha val="17000"/>
                  </a:schemeClr>
                </a:gs>
                <a:gs pos="21000">
                  <a:schemeClr val="accent4"/>
                </a:gs>
                <a:gs pos="48000">
                  <a:schemeClr val="accent3"/>
                </a:gs>
                <a:gs pos="73000">
                  <a:schemeClr val="accent2"/>
                </a:gs>
                <a:gs pos="99000">
                  <a:schemeClr val="accent1">
                    <a:alpha val="15882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CB56C0EA-9B1D-242B-4FA4-F39643ADEDE7}"/>
              </a:ext>
            </a:extLst>
          </p:cNvPr>
          <p:cNvCxnSpPr>
            <a:cxnSpLocks/>
          </p:cNvCxnSpPr>
          <p:nvPr/>
        </p:nvCxnSpPr>
        <p:spPr>
          <a:xfrm>
            <a:off x="847426" y="5404989"/>
            <a:ext cx="15478428" cy="0"/>
          </a:xfrm>
          <a:prstGeom prst="line">
            <a:avLst/>
          </a:prstGeom>
          <a:ln w="15875">
            <a:gradFill>
              <a:gsLst>
                <a:gs pos="0">
                  <a:schemeClr val="accent5">
                    <a:alpha val="17000"/>
                  </a:schemeClr>
                </a:gs>
                <a:gs pos="21000">
                  <a:schemeClr val="accent4"/>
                </a:gs>
                <a:gs pos="48000">
                  <a:schemeClr val="accent3"/>
                </a:gs>
                <a:gs pos="73000">
                  <a:schemeClr val="accent2"/>
                </a:gs>
                <a:gs pos="99000">
                  <a:schemeClr val="accent1">
                    <a:alpha val="15882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A22DC03A-C6F4-21A2-6782-DAA9FB013ACD}"/>
              </a:ext>
            </a:extLst>
          </p:cNvPr>
          <p:cNvCxnSpPr>
            <a:cxnSpLocks/>
          </p:cNvCxnSpPr>
          <p:nvPr/>
        </p:nvCxnSpPr>
        <p:spPr>
          <a:xfrm>
            <a:off x="847426" y="6990721"/>
            <a:ext cx="15478428" cy="0"/>
          </a:xfrm>
          <a:prstGeom prst="line">
            <a:avLst/>
          </a:prstGeom>
          <a:ln w="15875">
            <a:gradFill>
              <a:gsLst>
                <a:gs pos="0">
                  <a:schemeClr val="accent5">
                    <a:alpha val="17000"/>
                  </a:schemeClr>
                </a:gs>
                <a:gs pos="21000">
                  <a:schemeClr val="accent4"/>
                </a:gs>
                <a:gs pos="48000">
                  <a:schemeClr val="accent3"/>
                </a:gs>
                <a:gs pos="73000">
                  <a:schemeClr val="accent2"/>
                </a:gs>
                <a:gs pos="99000">
                  <a:schemeClr val="accent1">
                    <a:alpha val="15882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538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>
          <a:extLst>
            <a:ext uri="{FF2B5EF4-FFF2-40B4-BE49-F238E27FC236}">
              <a16:creationId xmlns:a16="http://schemas.microsoft.com/office/drawing/2014/main" id="{C460372E-5062-BDFF-5014-A91F20739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7DFF0E-557D-2DA0-AFEC-EE6D522D67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r="4306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43" name="Google Shape;143;p8" descr="preencoded.png">
            <a:extLst>
              <a:ext uri="{FF2B5EF4-FFF2-40B4-BE49-F238E27FC236}">
                <a16:creationId xmlns:a16="http://schemas.microsoft.com/office/drawing/2014/main" id="{4E08B322-D4C6-C544-81B6-B574A97016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30434" y="756004"/>
            <a:ext cx="2028941" cy="33408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73;p4">
            <a:extLst>
              <a:ext uri="{FF2B5EF4-FFF2-40B4-BE49-F238E27FC236}">
                <a16:creationId xmlns:a16="http://schemas.microsoft.com/office/drawing/2014/main" id="{A7FFB10C-3BC0-DC98-5DEE-500654E2AB29}"/>
              </a:ext>
            </a:extLst>
          </p:cNvPr>
          <p:cNvSpPr/>
          <p:nvPr/>
        </p:nvSpPr>
        <p:spPr>
          <a:xfrm rot="-600">
            <a:off x="7608232" y="4205161"/>
            <a:ext cx="16630788" cy="79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4800"/>
              <a:buFont typeface="Geist Medium"/>
              <a:buNone/>
            </a:pPr>
            <a:r>
              <a:rPr lang="en-US" sz="4800" b="0" i="0" u="none" strike="noStrike" cap="none" dirty="0">
                <a:solidFill>
                  <a:srgbClr val="EBE3FF"/>
                </a:solidFill>
                <a:latin typeface="Geist Medium"/>
                <a:ea typeface="Geist Medium"/>
                <a:cs typeface="Geist Medium"/>
                <a:sym typeface="Geist Medium"/>
              </a:rPr>
              <a:t>A</a:t>
            </a:r>
            <a:endParaRPr lang="en-US"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73;p4">
            <a:extLst>
              <a:ext uri="{FF2B5EF4-FFF2-40B4-BE49-F238E27FC236}">
                <a16:creationId xmlns:a16="http://schemas.microsoft.com/office/drawing/2014/main" id="{21ECE367-4274-3109-4741-C093A82CF4CA}"/>
              </a:ext>
            </a:extLst>
          </p:cNvPr>
          <p:cNvSpPr/>
          <p:nvPr/>
        </p:nvSpPr>
        <p:spPr>
          <a:xfrm rot="-600">
            <a:off x="838416" y="2712293"/>
            <a:ext cx="16630788" cy="79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4800"/>
              <a:buFont typeface="Geist Medium"/>
              <a:buNone/>
            </a:pP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D9D965-9254-DA15-68EB-5B11E58D62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3917"/>
          <a:stretch/>
        </p:blipFill>
        <p:spPr>
          <a:xfrm>
            <a:off x="9209942" y="2354832"/>
            <a:ext cx="9058849" cy="7988962"/>
          </a:xfrm>
          <a:prstGeom prst="rect">
            <a:avLst/>
          </a:prstGeom>
        </p:spPr>
      </p:pic>
      <p:pic>
        <p:nvPicPr>
          <p:cNvPr id="6" name="Picture 5" descr="A black and purple background&#10;&#10;AI-generated content may be incorrect.">
            <a:extLst>
              <a:ext uri="{FF2B5EF4-FFF2-40B4-BE49-F238E27FC236}">
                <a16:creationId xmlns:a16="http://schemas.microsoft.com/office/drawing/2014/main" id="{D450614B-4B62-4BF7-7152-B8122CA0C8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43794"/>
          </a:xfrm>
          <a:prstGeom prst="rect">
            <a:avLst/>
          </a:prstGeom>
        </p:spPr>
      </p:pic>
      <p:sp>
        <p:nvSpPr>
          <p:cNvPr id="7" name="Google Shape;73;p4">
            <a:extLst>
              <a:ext uri="{FF2B5EF4-FFF2-40B4-BE49-F238E27FC236}">
                <a16:creationId xmlns:a16="http://schemas.microsoft.com/office/drawing/2014/main" id="{7921CDA7-07ED-A44D-86B4-9651758D9A9F}"/>
              </a:ext>
            </a:extLst>
          </p:cNvPr>
          <p:cNvSpPr/>
          <p:nvPr/>
        </p:nvSpPr>
        <p:spPr>
          <a:xfrm rot="-600">
            <a:off x="828606" y="1266197"/>
            <a:ext cx="16630788" cy="79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4800"/>
              <a:buFont typeface="Geist Medium"/>
              <a:buNone/>
            </a:pPr>
            <a:r>
              <a:rPr lang="en-US" sz="4800" dirty="0">
                <a:solidFill>
                  <a:srgbClr val="EBE3FF"/>
                </a:solidFill>
                <a:latin typeface="Geist Medium"/>
                <a:ea typeface="Geist Medium"/>
                <a:cs typeface="Geist Medium"/>
                <a:sym typeface="Geist Medium"/>
              </a:rPr>
              <a:t>Key Outcomes Overview</a:t>
            </a:r>
            <a:endParaRPr lang="en-US"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4;p3">
            <a:extLst>
              <a:ext uri="{FF2B5EF4-FFF2-40B4-BE49-F238E27FC236}">
                <a16:creationId xmlns:a16="http://schemas.microsoft.com/office/drawing/2014/main" id="{F9D685DE-D07C-807A-835F-2B9B5D8FA53E}"/>
              </a:ext>
            </a:extLst>
          </p:cNvPr>
          <p:cNvSpPr/>
          <p:nvPr/>
        </p:nvSpPr>
        <p:spPr>
          <a:xfrm rot="21599400">
            <a:off x="1637748" y="2668281"/>
            <a:ext cx="7200938" cy="46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GB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ALIGNING PAIN POINTS WITH INITIATIVES</a:t>
            </a:r>
            <a:endParaRPr lang="en-GB" sz="2400" u="none" strike="noStrike" cap="none" dirty="0">
              <a:solidFill>
                <a:schemeClr val="dk1"/>
              </a:solidFill>
              <a:latin typeface="Geist Light" pitchFamily="2" charset="77"/>
              <a:ea typeface="Geist Light" pitchFamily="2" charset="77"/>
              <a:cs typeface="Geist Light" pitchFamily="2" charset="77"/>
              <a:sym typeface="Calibri"/>
            </a:endParaRPr>
          </a:p>
        </p:txBody>
      </p:sp>
      <p:sp>
        <p:nvSpPr>
          <p:cNvPr id="10" name="Google Shape;55;p3">
            <a:extLst>
              <a:ext uri="{FF2B5EF4-FFF2-40B4-BE49-F238E27FC236}">
                <a16:creationId xmlns:a16="http://schemas.microsoft.com/office/drawing/2014/main" id="{D6D1B90F-58FC-8016-DFAF-6B5366305F0F}"/>
              </a:ext>
            </a:extLst>
          </p:cNvPr>
          <p:cNvSpPr/>
          <p:nvPr/>
        </p:nvSpPr>
        <p:spPr>
          <a:xfrm rot="21599400">
            <a:off x="1637769" y="3083178"/>
            <a:ext cx="8352430" cy="699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GB" sz="1600" dirty="0">
                <a:solidFill>
                  <a:srgbClr val="EC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A comprehensive mapping process matches business pain points to targeted AI solutions and their benefits​</a:t>
            </a:r>
            <a:endParaRPr sz="1600" u="none" strike="noStrike" cap="none" dirty="0">
              <a:solidFill>
                <a:srgbClr val="ECE3FF">
                  <a:alpha val="80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  <a:sym typeface="Calibri"/>
            </a:endParaRPr>
          </a:p>
        </p:txBody>
      </p:sp>
      <p:sp>
        <p:nvSpPr>
          <p:cNvPr id="11" name="Google Shape;57;p3">
            <a:extLst>
              <a:ext uri="{FF2B5EF4-FFF2-40B4-BE49-F238E27FC236}">
                <a16:creationId xmlns:a16="http://schemas.microsoft.com/office/drawing/2014/main" id="{D8417545-FE0F-35F2-17B1-89B9DE834489}"/>
              </a:ext>
            </a:extLst>
          </p:cNvPr>
          <p:cNvSpPr/>
          <p:nvPr/>
        </p:nvSpPr>
        <p:spPr>
          <a:xfrm rot="21599400">
            <a:off x="1637744" y="3874989"/>
            <a:ext cx="7200975" cy="419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US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PORTFOLIO CLASSIFICATION BY ENGAGEMENT</a:t>
            </a:r>
            <a:endParaRPr lang="en-US" sz="2400" u="none" strike="noStrike" cap="none" dirty="0">
              <a:solidFill>
                <a:schemeClr val="dk1"/>
              </a:solidFill>
              <a:latin typeface="Geist Light" pitchFamily="2" charset="77"/>
              <a:ea typeface="Geist Light" pitchFamily="2" charset="77"/>
              <a:cs typeface="Geist Light" pitchFamily="2" charset="77"/>
              <a:sym typeface="Calibri"/>
            </a:endParaRPr>
          </a:p>
        </p:txBody>
      </p:sp>
      <p:sp>
        <p:nvSpPr>
          <p:cNvPr id="12" name="Google Shape;58;p3">
            <a:extLst>
              <a:ext uri="{FF2B5EF4-FFF2-40B4-BE49-F238E27FC236}">
                <a16:creationId xmlns:a16="http://schemas.microsoft.com/office/drawing/2014/main" id="{12E28BF8-8F84-8CD0-DC3F-C9E24D3E9394}"/>
              </a:ext>
            </a:extLst>
          </p:cNvPr>
          <p:cNvSpPr/>
          <p:nvPr/>
        </p:nvSpPr>
        <p:spPr>
          <a:xfrm rot="21599400">
            <a:off x="1637795" y="4290029"/>
            <a:ext cx="8638964" cy="993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GB" sz="1600" dirty="0">
                <a:solidFill>
                  <a:srgbClr val="EC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AI initiatives are organized by engagement type, helping prioritize where to focus resources for maximum benefit. Initiatives will be categorised for time horizon, skills required, prerequisites, organisational readiness and cost</a:t>
            </a:r>
            <a:endParaRPr lang="en-GB" sz="1600" u="none" strike="noStrike" cap="none" dirty="0">
              <a:solidFill>
                <a:srgbClr val="ECE3FF">
                  <a:alpha val="80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  <a:sym typeface="Calibri"/>
            </a:endParaRPr>
          </a:p>
        </p:txBody>
      </p:sp>
      <p:sp>
        <p:nvSpPr>
          <p:cNvPr id="13" name="Google Shape;60;p3">
            <a:extLst>
              <a:ext uri="{FF2B5EF4-FFF2-40B4-BE49-F238E27FC236}">
                <a16:creationId xmlns:a16="http://schemas.microsoft.com/office/drawing/2014/main" id="{6AB559AD-0BE7-E9BD-0D3F-5D3D134B50C9}"/>
              </a:ext>
            </a:extLst>
          </p:cNvPr>
          <p:cNvSpPr/>
          <p:nvPr/>
        </p:nvSpPr>
        <p:spPr>
          <a:xfrm rot="21599400">
            <a:off x="1637738" y="5334823"/>
            <a:ext cx="7200961" cy="34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US" sz="2400" u="none" strike="noStrike" cap="none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EVALUATING ROI VERSUS COST</a:t>
            </a:r>
            <a:endParaRPr lang="en-US" sz="2400" u="none" strike="noStrike" cap="none" dirty="0">
              <a:solidFill>
                <a:schemeClr val="dk1"/>
              </a:solidFill>
              <a:latin typeface="Geist Light" pitchFamily="2" charset="77"/>
              <a:ea typeface="Geist Light" pitchFamily="2" charset="77"/>
              <a:cs typeface="Geist Light" pitchFamily="2" charset="77"/>
              <a:sym typeface="Calibri"/>
            </a:endParaRPr>
          </a:p>
        </p:txBody>
      </p:sp>
      <p:sp>
        <p:nvSpPr>
          <p:cNvPr id="14" name="Google Shape;61;p3">
            <a:extLst>
              <a:ext uri="{FF2B5EF4-FFF2-40B4-BE49-F238E27FC236}">
                <a16:creationId xmlns:a16="http://schemas.microsoft.com/office/drawing/2014/main" id="{0E357339-50ED-5006-A9CF-CFF0FB4C2BD0}"/>
              </a:ext>
            </a:extLst>
          </p:cNvPr>
          <p:cNvSpPr/>
          <p:nvPr/>
        </p:nvSpPr>
        <p:spPr>
          <a:xfrm rot="21599400">
            <a:off x="1637763" y="5757918"/>
            <a:ext cx="8352392" cy="63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GB" sz="1600" dirty="0">
                <a:solidFill>
                  <a:srgbClr val="EC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Each AI opportunity is assessed for expected return on investment compared to initial implementation costs​</a:t>
            </a:r>
            <a:endParaRPr lang="en-GB" sz="1600" u="none" strike="noStrike" cap="none" dirty="0">
              <a:solidFill>
                <a:srgbClr val="ECE3FF">
                  <a:alpha val="80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  <a:sym typeface="Calibri"/>
            </a:endParaRPr>
          </a:p>
        </p:txBody>
      </p:sp>
      <p:sp>
        <p:nvSpPr>
          <p:cNvPr id="15" name="Google Shape;60;p3">
            <a:extLst>
              <a:ext uri="{FF2B5EF4-FFF2-40B4-BE49-F238E27FC236}">
                <a16:creationId xmlns:a16="http://schemas.microsoft.com/office/drawing/2014/main" id="{5D4013B1-E35D-F87B-CB37-7C04F4A1C659}"/>
              </a:ext>
            </a:extLst>
          </p:cNvPr>
          <p:cNvSpPr/>
          <p:nvPr/>
        </p:nvSpPr>
        <p:spPr>
          <a:xfrm rot="21599400">
            <a:off x="1637738" y="6567518"/>
            <a:ext cx="7200961" cy="34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US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ROADMAP FOR AI ADOPTION</a:t>
            </a:r>
            <a:endParaRPr lang="en-US" sz="2400" u="none" strike="noStrike" cap="none" dirty="0">
              <a:solidFill>
                <a:schemeClr val="dk1"/>
              </a:solidFill>
              <a:latin typeface="Geist Light" pitchFamily="2" charset="77"/>
              <a:ea typeface="Geist Light" pitchFamily="2" charset="77"/>
              <a:cs typeface="Geist Light" pitchFamily="2" charset="77"/>
              <a:sym typeface="Calibri"/>
            </a:endParaRPr>
          </a:p>
        </p:txBody>
      </p:sp>
      <p:sp>
        <p:nvSpPr>
          <p:cNvPr id="16" name="Google Shape;61;p3">
            <a:extLst>
              <a:ext uri="{FF2B5EF4-FFF2-40B4-BE49-F238E27FC236}">
                <a16:creationId xmlns:a16="http://schemas.microsoft.com/office/drawing/2014/main" id="{5FF886E4-C333-BBA5-6D53-50E2C7C7AB96}"/>
              </a:ext>
            </a:extLst>
          </p:cNvPr>
          <p:cNvSpPr/>
          <p:nvPr/>
        </p:nvSpPr>
        <p:spPr>
          <a:xfrm rot="21599400">
            <a:off x="1637764" y="6973252"/>
            <a:ext cx="8352442" cy="63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GB" sz="1600" dirty="0">
                <a:solidFill>
                  <a:srgbClr val="EC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A clear roadmap highlights immediate quick wins and strategic long-term bets for effective &amp; efficient AI adoption​</a:t>
            </a:r>
            <a:endParaRPr lang="en-GB" sz="1600" u="none" strike="noStrike" cap="none" dirty="0">
              <a:solidFill>
                <a:srgbClr val="ECE3FF">
                  <a:alpha val="80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  <a:sym typeface="Calibri"/>
            </a:endParaRPr>
          </a:p>
        </p:txBody>
      </p:sp>
      <p:sp>
        <p:nvSpPr>
          <p:cNvPr id="17" name="Google Shape;60;p3">
            <a:extLst>
              <a:ext uri="{FF2B5EF4-FFF2-40B4-BE49-F238E27FC236}">
                <a16:creationId xmlns:a16="http://schemas.microsoft.com/office/drawing/2014/main" id="{0536FA6E-B99C-613C-BF01-3BBBA502CEA1}"/>
              </a:ext>
            </a:extLst>
          </p:cNvPr>
          <p:cNvSpPr/>
          <p:nvPr/>
        </p:nvSpPr>
        <p:spPr>
          <a:xfrm rot="21599400">
            <a:off x="1637738" y="7826609"/>
            <a:ext cx="7200961" cy="34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US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RISK CHARTS AND IMPACT ANALYSIS</a:t>
            </a:r>
            <a:endParaRPr lang="en-US" sz="2400" u="none" strike="noStrike" cap="none" dirty="0">
              <a:solidFill>
                <a:schemeClr val="dk1"/>
              </a:solidFill>
              <a:latin typeface="Geist Light" pitchFamily="2" charset="77"/>
              <a:ea typeface="Geist Light" pitchFamily="2" charset="77"/>
              <a:cs typeface="Geist Light" pitchFamily="2" charset="77"/>
              <a:sym typeface="Calibri"/>
            </a:endParaRPr>
          </a:p>
        </p:txBody>
      </p:sp>
      <p:sp>
        <p:nvSpPr>
          <p:cNvPr id="18" name="Google Shape;61;p3">
            <a:extLst>
              <a:ext uri="{FF2B5EF4-FFF2-40B4-BE49-F238E27FC236}">
                <a16:creationId xmlns:a16="http://schemas.microsoft.com/office/drawing/2014/main" id="{797BA37C-0535-F908-A266-9A24F7853D77}"/>
              </a:ext>
            </a:extLst>
          </p:cNvPr>
          <p:cNvSpPr/>
          <p:nvPr/>
        </p:nvSpPr>
        <p:spPr>
          <a:xfrm rot="21599400">
            <a:off x="1637763" y="8226701"/>
            <a:ext cx="9017393" cy="63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GB" sz="1600" dirty="0">
                <a:solidFill>
                  <a:srgbClr val="EC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Initial assessment of risk and their impact on the enterprise vs. planned roadmap</a:t>
            </a:r>
            <a:endParaRPr lang="en-GB" sz="1600" u="none" strike="noStrike" cap="none" dirty="0">
              <a:solidFill>
                <a:srgbClr val="ECE3FF">
                  <a:alpha val="80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  <a:sym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4FE15D-F788-BA6C-0CCF-75783177FE0C}"/>
              </a:ext>
            </a:extLst>
          </p:cNvPr>
          <p:cNvGrpSpPr/>
          <p:nvPr/>
        </p:nvGrpSpPr>
        <p:grpSpPr>
          <a:xfrm>
            <a:off x="828535" y="2749427"/>
            <a:ext cx="511129" cy="550742"/>
            <a:chOff x="828535" y="2842027"/>
            <a:chExt cx="511129" cy="55074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995AD13-CD25-A51F-6669-5DC2AAEF4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535" y="2842027"/>
              <a:ext cx="511129" cy="511129"/>
            </a:xfrm>
            <a:prstGeom prst="rect">
              <a:avLst/>
            </a:prstGeom>
          </p:spPr>
        </p:pic>
        <p:sp>
          <p:nvSpPr>
            <p:cNvPr id="21" name="Google Shape;54;p3">
              <a:extLst>
                <a:ext uri="{FF2B5EF4-FFF2-40B4-BE49-F238E27FC236}">
                  <a16:creationId xmlns:a16="http://schemas.microsoft.com/office/drawing/2014/main" id="{053E17A6-1462-CD37-D086-C7BCAC760FBB}"/>
                </a:ext>
              </a:extLst>
            </p:cNvPr>
            <p:cNvSpPr/>
            <p:nvPr/>
          </p:nvSpPr>
          <p:spPr>
            <a:xfrm rot="21599400">
              <a:off x="944176" y="2930348"/>
              <a:ext cx="282329" cy="462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08333"/>
                </a:lnSpc>
                <a:buClr>
                  <a:srgbClr val="EBE3FF"/>
                </a:buClr>
                <a:buSzPts val="2400"/>
              </a:pPr>
              <a:r>
                <a:rPr lang="en-GB" sz="2200" dirty="0">
                  <a:solidFill>
                    <a:srgbClr val="EBE3FF"/>
                  </a:solidFill>
                  <a:latin typeface="Geist" pitchFamily="2" charset="77"/>
                  <a:ea typeface="Geist" pitchFamily="2" charset="77"/>
                  <a:cs typeface="Geist" pitchFamily="2" charset="77"/>
                  <a:sym typeface="Geist Medium"/>
                </a:rPr>
                <a:t>1</a:t>
              </a:r>
              <a:endParaRPr sz="2200" u="none" strike="noStrike" cap="none" dirty="0">
                <a:solidFill>
                  <a:schemeClr val="dk1"/>
                </a:solidFill>
                <a:latin typeface="Geist" pitchFamily="2" charset="77"/>
                <a:ea typeface="Geist" pitchFamily="2" charset="77"/>
                <a:cs typeface="Geist" pitchFamily="2" charset="77"/>
                <a:sym typeface="Calibri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6178711-FE6B-2D9F-F791-F59272468A88}"/>
              </a:ext>
            </a:extLst>
          </p:cNvPr>
          <p:cNvGrpSpPr/>
          <p:nvPr/>
        </p:nvGrpSpPr>
        <p:grpSpPr>
          <a:xfrm>
            <a:off x="828535" y="6620888"/>
            <a:ext cx="511129" cy="549141"/>
            <a:chOff x="828535" y="7438443"/>
            <a:chExt cx="511129" cy="54914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4F67B82-4D28-B806-C701-3C30D1868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535" y="7438443"/>
              <a:ext cx="511129" cy="511129"/>
            </a:xfrm>
            <a:prstGeom prst="rect">
              <a:avLst/>
            </a:prstGeom>
          </p:spPr>
        </p:pic>
        <p:sp>
          <p:nvSpPr>
            <p:cNvPr id="24" name="Google Shape;54;p3">
              <a:extLst>
                <a:ext uri="{FF2B5EF4-FFF2-40B4-BE49-F238E27FC236}">
                  <a16:creationId xmlns:a16="http://schemas.microsoft.com/office/drawing/2014/main" id="{C9D09781-CEE4-8BA7-FA83-8A22C9E94EE5}"/>
                </a:ext>
              </a:extLst>
            </p:cNvPr>
            <p:cNvSpPr/>
            <p:nvPr/>
          </p:nvSpPr>
          <p:spPr>
            <a:xfrm rot="21599400">
              <a:off x="944176" y="7525163"/>
              <a:ext cx="282329" cy="462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08333"/>
                </a:lnSpc>
                <a:buClr>
                  <a:srgbClr val="EBE3FF"/>
                </a:buClr>
                <a:buSzPts val="2400"/>
              </a:pPr>
              <a:r>
                <a:rPr lang="en-GB" sz="2200" dirty="0">
                  <a:solidFill>
                    <a:srgbClr val="EBE3FF"/>
                  </a:solidFill>
                  <a:latin typeface="Geist" pitchFamily="2" charset="77"/>
                  <a:ea typeface="Geist" pitchFamily="2" charset="77"/>
                  <a:cs typeface="Geist" pitchFamily="2" charset="77"/>
                  <a:sym typeface="Geist Medium"/>
                </a:rPr>
                <a:t>4</a:t>
              </a:r>
              <a:endParaRPr sz="2200" u="none" strike="noStrike" cap="none" dirty="0">
                <a:solidFill>
                  <a:schemeClr val="dk1"/>
                </a:solidFill>
                <a:latin typeface="Geist" pitchFamily="2" charset="77"/>
                <a:ea typeface="Geist" pitchFamily="2" charset="77"/>
                <a:cs typeface="Geist" pitchFamily="2" charset="77"/>
                <a:sym typeface="Calibri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FD7E687-0DFC-4FD6-F8BA-9B0B89785D86}"/>
              </a:ext>
            </a:extLst>
          </p:cNvPr>
          <p:cNvGrpSpPr/>
          <p:nvPr/>
        </p:nvGrpSpPr>
        <p:grpSpPr>
          <a:xfrm>
            <a:off x="828535" y="5351114"/>
            <a:ext cx="511129" cy="540758"/>
            <a:chOff x="828535" y="5906305"/>
            <a:chExt cx="511129" cy="54075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F891571-FF3F-F9EA-0E85-4080A46FE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535" y="5906305"/>
              <a:ext cx="511129" cy="511129"/>
            </a:xfrm>
            <a:prstGeom prst="rect">
              <a:avLst/>
            </a:prstGeom>
          </p:spPr>
        </p:pic>
        <p:sp>
          <p:nvSpPr>
            <p:cNvPr id="27" name="Google Shape;54;p3">
              <a:extLst>
                <a:ext uri="{FF2B5EF4-FFF2-40B4-BE49-F238E27FC236}">
                  <a16:creationId xmlns:a16="http://schemas.microsoft.com/office/drawing/2014/main" id="{8A7B091F-0B33-9FB6-0E5B-2C2FD24B915A}"/>
                </a:ext>
              </a:extLst>
            </p:cNvPr>
            <p:cNvSpPr/>
            <p:nvPr/>
          </p:nvSpPr>
          <p:spPr>
            <a:xfrm rot="21599400">
              <a:off x="944176" y="5984642"/>
              <a:ext cx="282329" cy="462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08333"/>
                </a:lnSpc>
                <a:buClr>
                  <a:srgbClr val="EBE3FF"/>
                </a:buClr>
                <a:buSzPts val="2400"/>
              </a:pPr>
              <a:r>
                <a:rPr lang="en-GB" sz="2200" dirty="0">
                  <a:solidFill>
                    <a:srgbClr val="EBE3FF"/>
                  </a:solidFill>
                  <a:latin typeface="Geist" pitchFamily="2" charset="77"/>
                  <a:ea typeface="Geist" pitchFamily="2" charset="77"/>
                  <a:cs typeface="Geist" pitchFamily="2" charset="77"/>
                  <a:sym typeface="Geist Medium"/>
                </a:rPr>
                <a:t>3</a:t>
              </a:r>
              <a:endParaRPr sz="2200" u="none" strike="noStrike" cap="none" dirty="0">
                <a:solidFill>
                  <a:schemeClr val="dk1"/>
                </a:solidFill>
                <a:latin typeface="Geist" pitchFamily="2" charset="77"/>
                <a:ea typeface="Geist" pitchFamily="2" charset="77"/>
                <a:cs typeface="Geist" pitchFamily="2" charset="77"/>
                <a:sym typeface="Calibri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83DFCFE-7EFF-3FB2-5421-AD427DB16CB1}"/>
              </a:ext>
            </a:extLst>
          </p:cNvPr>
          <p:cNvGrpSpPr/>
          <p:nvPr/>
        </p:nvGrpSpPr>
        <p:grpSpPr>
          <a:xfrm>
            <a:off x="828535" y="4012252"/>
            <a:ext cx="511129" cy="559048"/>
            <a:chOff x="828535" y="4374166"/>
            <a:chExt cx="511129" cy="55904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9540F19-41E0-DB00-A791-C87DBF818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535" y="4374166"/>
              <a:ext cx="511129" cy="511129"/>
            </a:xfrm>
            <a:prstGeom prst="rect">
              <a:avLst/>
            </a:prstGeom>
          </p:spPr>
        </p:pic>
        <p:sp>
          <p:nvSpPr>
            <p:cNvPr id="30" name="Google Shape;54;p3">
              <a:extLst>
                <a:ext uri="{FF2B5EF4-FFF2-40B4-BE49-F238E27FC236}">
                  <a16:creationId xmlns:a16="http://schemas.microsoft.com/office/drawing/2014/main" id="{1BC83E17-D2C7-11A5-BC5C-546725B0D886}"/>
                </a:ext>
              </a:extLst>
            </p:cNvPr>
            <p:cNvSpPr/>
            <p:nvPr/>
          </p:nvSpPr>
          <p:spPr>
            <a:xfrm rot="21599400">
              <a:off x="944176" y="4470793"/>
              <a:ext cx="282329" cy="462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08333"/>
                </a:lnSpc>
                <a:buClr>
                  <a:srgbClr val="EBE3FF"/>
                </a:buClr>
                <a:buSzPts val="2400"/>
              </a:pPr>
              <a:r>
                <a:rPr lang="en-GB" sz="2200" dirty="0">
                  <a:solidFill>
                    <a:srgbClr val="EBE3FF"/>
                  </a:solidFill>
                  <a:latin typeface="Geist" pitchFamily="2" charset="77"/>
                  <a:ea typeface="Geist" pitchFamily="2" charset="77"/>
                  <a:cs typeface="Geist" pitchFamily="2" charset="77"/>
                  <a:sym typeface="Geist Medium"/>
                </a:rPr>
                <a:t>2</a:t>
              </a:r>
              <a:endParaRPr sz="2200" u="none" strike="noStrike" cap="none" dirty="0">
                <a:solidFill>
                  <a:schemeClr val="dk1"/>
                </a:solidFill>
                <a:latin typeface="Geist" pitchFamily="2" charset="77"/>
                <a:ea typeface="Geist" pitchFamily="2" charset="77"/>
                <a:cs typeface="Geist" pitchFamily="2" charset="77"/>
                <a:sym typeface="Calibri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410A68D-45D0-640C-F985-6ECC8887522B}"/>
              </a:ext>
            </a:extLst>
          </p:cNvPr>
          <p:cNvGrpSpPr/>
          <p:nvPr/>
        </p:nvGrpSpPr>
        <p:grpSpPr>
          <a:xfrm>
            <a:off x="828535" y="7865178"/>
            <a:ext cx="511129" cy="549141"/>
            <a:chOff x="828535" y="7438443"/>
            <a:chExt cx="511129" cy="54914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445DF56-A989-E89B-D2D1-B3AA07905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8535" y="7438443"/>
              <a:ext cx="511129" cy="511129"/>
            </a:xfrm>
            <a:prstGeom prst="rect">
              <a:avLst/>
            </a:prstGeom>
          </p:spPr>
        </p:pic>
        <p:sp>
          <p:nvSpPr>
            <p:cNvPr id="33" name="Google Shape;54;p3">
              <a:extLst>
                <a:ext uri="{FF2B5EF4-FFF2-40B4-BE49-F238E27FC236}">
                  <a16:creationId xmlns:a16="http://schemas.microsoft.com/office/drawing/2014/main" id="{3C9022B1-938E-1CD8-DE27-99C777B32958}"/>
                </a:ext>
              </a:extLst>
            </p:cNvPr>
            <p:cNvSpPr/>
            <p:nvPr/>
          </p:nvSpPr>
          <p:spPr>
            <a:xfrm rot="21599400">
              <a:off x="944176" y="7525163"/>
              <a:ext cx="282329" cy="462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08333"/>
                </a:lnSpc>
                <a:buClr>
                  <a:srgbClr val="EBE3FF"/>
                </a:buClr>
                <a:buSzPts val="2400"/>
              </a:pPr>
              <a:r>
                <a:rPr lang="en-GB" sz="2200" dirty="0">
                  <a:solidFill>
                    <a:srgbClr val="EBE3FF"/>
                  </a:solidFill>
                  <a:latin typeface="Geist" pitchFamily="2" charset="77"/>
                  <a:ea typeface="Geist" pitchFamily="2" charset="77"/>
                  <a:cs typeface="Geist" pitchFamily="2" charset="77"/>
                  <a:sym typeface="Geist Medium"/>
                </a:rPr>
                <a:t>5</a:t>
              </a:r>
              <a:endParaRPr sz="2200" u="none" strike="noStrike" cap="none" dirty="0">
                <a:solidFill>
                  <a:schemeClr val="dk1"/>
                </a:solidFill>
                <a:latin typeface="Geist" pitchFamily="2" charset="77"/>
                <a:ea typeface="Geist" pitchFamily="2" charset="77"/>
                <a:cs typeface="Geist" pitchFamily="2" charset="77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843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>
          <a:extLst>
            <a:ext uri="{FF2B5EF4-FFF2-40B4-BE49-F238E27FC236}">
              <a16:creationId xmlns:a16="http://schemas.microsoft.com/office/drawing/2014/main" id="{2750A498-6C03-6D74-3D16-1190A2620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BBBBB3-C51D-7799-6C43-DFC186BC80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r="4306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43" name="Google Shape;143;p8" descr="preencoded.png">
            <a:extLst>
              <a:ext uri="{FF2B5EF4-FFF2-40B4-BE49-F238E27FC236}">
                <a16:creationId xmlns:a16="http://schemas.microsoft.com/office/drawing/2014/main" id="{A336E3FF-552F-335A-9C6D-ABD88E79FB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30434" y="756004"/>
            <a:ext cx="2028941" cy="33408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73;p4">
            <a:extLst>
              <a:ext uri="{FF2B5EF4-FFF2-40B4-BE49-F238E27FC236}">
                <a16:creationId xmlns:a16="http://schemas.microsoft.com/office/drawing/2014/main" id="{F6E13705-6C22-7D9F-6E29-E713D5E79F2B}"/>
              </a:ext>
            </a:extLst>
          </p:cNvPr>
          <p:cNvSpPr/>
          <p:nvPr/>
        </p:nvSpPr>
        <p:spPr>
          <a:xfrm rot="-600">
            <a:off x="7608232" y="4205161"/>
            <a:ext cx="16630788" cy="79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4800"/>
              <a:buFont typeface="Geist Medium"/>
              <a:buNone/>
            </a:pPr>
            <a:r>
              <a:rPr lang="en-US" sz="4800" b="0" i="0" u="none" strike="noStrike" cap="none" dirty="0">
                <a:solidFill>
                  <a:srgbClr val="EBE3FF"/>
                </a:solidFill>
                <a:latin typeface="Geist Medium"/>
                <a:ea typeface="Geist Medium"/>
                <a:cs typeface="Geist Medium"/>
                <a:sym typeface="Geist Medium"/>
              </a:rPr>
              <a:t>A</a:t>
            </a:r>
            <a:endParaRPr lang="en-US"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73;p4">
            <a:extLst>
              <a:ext uri="{FF2B5EF4-FFF2-40B4-BE49-F238E27FC236}">
                <a16:creationId xmlns:a16="http://schemas.microsoft.com/office/drawing/2014/main" id="{0C941818-3E0F-A4C8-459C-6AA9A45F2FA5}"/>
              </a:ext>
            </a:extLst>
          </p:cNvPr>
          <p:cNvSpPr/>
          <p:nvPr/>
        </p:nvSpPr>
        <p:spPr>
          <a:xfrm rot="-600">
            <a:off x="828606" y="1266197"/>
            <a:ext cx="16630788" cy="79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4800"/>
              <a:buFont typeface="Geist Medium"/>
              <a:buNone/>
            </a:pPr>
            <a:r>
              <a:rPr lang="en-US" sz="4800" dirty="0">
                <a:solidFill>
                  <a:srgbClr val="EBE3FF"/>
                </a:solidFill>
                <a:latin typeface="Geist Medium"/>
                <a:ea typeface="Geist Medium"/>
                <a:cs typeface="Geist Medium"/>
                <a:sym typeface="Geist Medium"/>
              </a:rPr>
              <a:t>Key AI Engagement Types</a:t>
            </a:r>
            <a:endParaRPr lang="en-US"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73;p4">
            <a:extLst>
              <a:ext uri="{FF2B5EF4-FFF2-40B4-BE49-F238E27FC236}">
                <a16:creationId xmlns:a16="http://schemas.microsoft.com/office/drawing/2014/main" id="{7A19488C-D929-FAAB-487A-EB7523C16532}"/>
              </a:ext>
            </a:extLst>
          </p:cNvPr>
          <p:cNvSpPr/>
          <p:nvPr/>
        </p:nvSpPr>
        <p:spPr>
          <a:xfrm rot="-600">
            <a:off x="838416" y="2712293"/>
            <a:ext cx="16630788" cy="79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4800"/>
              <a:buFont typeface="Geist Medium"/>
              <a:buNone/>
            </a:pP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54;p3">
            <a:extLst>
              <a:ext uri="{FF2B5EF4-FFF2-40B4-BE49-F238E27FC236}">
                <a16:creationId xmlns:a16="http://schemas.microsoft.com/office/drawing/2014/main" id="{648D4DB8-326E-6FCB-8F7C-7678DB1CCC20}"/>
              </a:ext>
            </a:extLst>
          </p:cNvPr>
          <p:cNvSpPr/>
          <p:nvPr/>
        </p:nvSpPr>
        <p:spPr>
          <a:xfrm rot="21599400">
            <a:off x="1637905" y="2668281"/>
            <a:ext cx="7200938" cy="46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GB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GENERATIVE AI &amp; PROCESS AI</a:t>
            </a:r>
          </a:p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endParaRPr lang="en-GB" sz="2400" dirty="0">
              <a:solidFill>
                <a:srgbClr val="EBE3FF"/>
              </a:solidFill>
              <a:latin typeface="Geist Light" pitchFamily="2" charset="77"/>
              <a:ea typeface="Geist Light" pitchFamily="2" charset="77"/>
              <a:cs typeface="Geist Light" pitchFamily="2" charset="77"/>
              <a:sym typeface="Geist Medium"/>
            </a:endParaRPr>
          </a:p>
        </p:txBody>
      </p:sp>
      <p:sp>
        <p:nvSpPr>
          <p:cNvPr id="153" name="Google Shape;55;p3">
            <a:extLst>
              <a:ext uri="{FF2B5EF4-FFF2-40B4-BE49-F238E27FC236}">
                <a16:creationId xmlns:a16="http://schemas.microsoft.com/office/drawing/2014/main" id="{C549F15D-0D65-6394-D93B-189CFAD8C4E8}"/>
              </a:ext>
            </a:extLst>
          </p:cNvPr>
          <p:cNvSpPr/>
          <p:nvPr/>
        </p:nvSpPr>
        <p:spPr>
          <a:xfrm rot="21599400">
            <a:off x="1637925" y="3110536"/>
            <a:ext cx="7642240" cy="699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GB" sz="1600" dirty="0">
                <a:solidFill>
                  <a:srgbClr val="EC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Generative AI enables automated content creation and supports users with intelligent agentic systems in various tasks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endParaRPr lang="en-GB" sz="1600" dirty="0">
              <a:solidFill>
                <a:srgbClr val="ECE3FF">
                  <a:alpha val="80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  <a:sym typeface="Geist Light"/>
            </a:endParaRPr>
          </a:p>
        </p:txBody>
      </p:sp>
      <p:sp>
        <p:nvSpPr>
          <p:cNvPr id="154" name="Google Shape;57;p3">
            <a:extLst>
              <a:ext uri="{FF2B5EF4-FFF2-40B4-BE49-F238E27FC236}">
                <a16:creationId xmlns:a16="http://schemas.microsoft.com/office/drawing/2014/main" id="{32512280-C0AB-D19E-5303-2C1BA566CDE8}"/>
              </a:ext>
            </a:extLst>
          </p:cNvPr>
          <p:cNvSpPr/>
          <p:nvPr/>
        </p:nvSpPr>
        <p:spPr>
          <a:xfrm rot="21599400">
            <a:off x="1637838" y="3952809"/>
            <a:ext cx="7200975" cy="419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US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DATA EXTRACTION, DATA MINING &amp; NLP</a:t>
            </a:r>
          </a:p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endParaRPr lang="en-US" sz="2400" dirty="0">
              <a:solidFill>
                <a:srgbClr val="EBE3FF"/>
              </a:solidFill>
              <a:latin typeface="Geist Light" pitchFamily="2" charset="77"/>
              <a:ea typeface="Geist Light" pitchFamily="2" charset="77"/>
              <a:cs typeface="Geist Light" pitchFamily="2" charset="77"/>
              <a:sym typeface="Geist Medium"/>
            </a:endParaRPr>
          </a:p>
        </p:txBody>
      </p:sp>
      <p:sp>
        <p:nvSpPr>
          <p:cNvPr id="155" name="Google Shape;58;p3">
            <a:extLst>
              <a:ext uri="{FF2B5EF4-FFF2-40B4-BE49-F238E27FC236}">
                <a16:creationId xmlns:a16="http://schemas.microsoft.com/office/drawing/2014/main" id="{9F04E77B-8206-1340-7B00-56F931172E88}"/>
              </a:ext>
            </a:extLst>
          </p:cNvPr>
          <p:cNvSpPr/>
          <p:nvPr/>
        </p:nvSpPr>
        <p:spPr>
          <a:xfrm rot="21599400">
            <a:off x="1637887" y="4373752"/>
            <a:ext cx="7531705" cy="993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GB" sz="1600" dirty="0">
                <a:solidFill>
                  <a:srgbClr val="EC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AI extracts value from unstructured data and powers chatbots and document analysis using advanced NLP techniques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endParaRPr lang="en-GB" sz="1600" dirty="0">
              <a:solidFill>
                <a:srgbClr val="ECE3FF">
                  <a:alpha val="80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  <a:sym typeface="Geist Light"/>
            </a:endParaRPr>
          </a:p>
        </p:txBody>
      </p:sp>
      <p:sp>
        <p:nvSpPr>
          <p:cNvPr id="156" name="Google Shape;60;p3">
            <a:extLst>
              <a:ext uri="{FF2B5EF4-FFF2-40B4-BE49-F238E27FC236}">
                <a16:creationId xmlns:a16="http://schemas.microsoft.com/office/drawing/2014/main" id="{A24D9A5C-41BA-37B4-B3EA-7B07D6EC9368}"/>
              </a:ext>
            </a:extLst>
          </p:cNvPr>
          <p:cNvSpPr/>
          <p:nvPr/>
        </p:nvSpPr>
        <p:spPr>
          <a:xfrm rot="21599400">
            <a:off x="1637738" y="5267091"/>
            <a:ext cx="7200961" cy="34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US" sz="2400" u="none" strike="noStrike" cap="none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CLASSIFICATION &amp; FORECASTING</a:t>
            </a:r>
            <a:endParaRPr lang="en-US" sz="2400" u="none" strike="noStrike" cap="none" dirty="0">
              <a:solidFill>
                <a:schemeClr val="dk1"/>
              </a:solidFill>
              <a:latin typeface="Geist Light" pitchFamily="2" charset="77"/>
              <a:ea typeface="Geist Light" pitchFamily="2" charset="77"/>
              <a:cs typeface="Geist Light" pitchFamily="2" charset="77"/>
              <a:sym typeface="Calibri"/>
            </a:endParaRPr>
          </a:p>
        </p:txBody>
      </p:sp>
      <p:sp>
        <p:nvSpPr>
          <p:cNvPr id="157" name="Google Shape;61;p3">
            <a:extLst>
              <a:ext uri="{FF2B5EF4-FFF2-40B4-BE49-F238E27FC236}">
                <a16:creationId xmlns:a16="http://schemas.microsoft.com/office/drawing/2014/main" id="{DEC1D5A9-0F23-B07B-CE4B-AE9AAE0C4D75}"/>
              </a:ext>
            </a:extLst>
          </p:cNvPr>
          <p:cNvSpPr/>
          <p:nvPr/>
        </p:nvSpPr>
        <p:spPr>
          <a:xfrm rot="21599400">
            <a:off x="1637765" y="5686475"/>
            <a:ext cx="7642335" cy="63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GB" sz="1600" dirty="0">
                <a:solidFill>
                  <a:srgbClr val="EBE3FF">
                    <a:alpha val="80000"/>
                  </a:srgbClr>
                </a:solidFill>
                <a:latin typeface="Geist Light"/>
                <a:ea typeface="Geist Light"/>
                <a:cs typeface="Geist Light"/>
                <a:sym typeface="Geist Light"/>
              </a:rPr>
              <a:t>AI classifies complex data and forecasts demand or sales, supporting better business decisions</a:t>
            </a:r>
            <a:endParaRPr lang="en-GB" sz="1600" b="0" i="0" u="none" strike="noStrike" cap="none" dirty="0">
              <a:solidFill>
                <a:schemeClr val="dk1">
                  <a:alpha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60;p3">
            <a:extLst>
              <a:ext uri="{FF2B5EF4-FFF2-40B4-BE49-F238E27FC236}">
                <a16:creationId xmlns:a16="http://schemas.microsoft.com/office/drawing/2014/main" id="{8AB2B4B1-0E03-DAAD-5CE5-7733DD0B5360}"/>
              </a:ext>
            </a:extLst>
          </p:cNvPr>
          <p:cNvSpPr/>
          <p:nvPr/>
        </p:nvSpPr>
        <p:spPr>
          <a:xfrm rot="21599400">
            <a:off x="1637769" y="6482853"/>
            <a:ext cx="7200961" cy="34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GB" sz="2400" u="none" strike="noStrike" cap="none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VISION, ANOMALY DETECTION, DIGITAL TWINS</a:t>
            </a:r>
            <a:endParaRPr lang="en-GB" sz="2400" u="none" strike="noStrike" cap="none" dirty="0">
              <a:solidFill>
                <a:schemeClr val="dk1"/>
              </a:solidFill>
              <a:latin typeface="Geist Light" pitchFamily="2" charset="77"/>
              <a:ea typeface="Geist Light" pitchFamily="2" charset="77"/>
              <a:cs typeface="Geist Light" pitchFamily="2" charset="77"/>
              <a:sym typeface="Calibri"/>
            </a:endParaRPr>
          </a:p>
        </p:txBody>
      </p:sp>
      <p:sp>
        <p:nvSpPr>
          <p:cNvPr id="159" name="Google Shape;61;p3">
            <a:extLst>
              <a:ext uri="{FF2B5EF4-FFF2-40B4-BE49-F238E27FC236}">
                <a16:creationId xmlns:a16="http://schemas.microsoft.com/office/drawing/2014/main" id="{62263873-994E-4085-1136-B45433D933F9}"/>
              </a:ext>
            </a:extLst>
          </p:cNvPr>
          <p:cNvSpPr/>
          <p:nvPr/>
        </p:nvSpPr>
        <p:spPr>
          <a:xfrm rot="21599400">
            <a:off x="1637795" y="6902319"/>
            <a:ext cx="7385430" cy="63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GB" sz="1600" dirty="0">
                <a:solidFill>
                  <a:srgbClr val="EC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Computer Vision automates inspection; anomaly detection identifies issues, and digital twins simulate processes for optimization​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endParaRPr lang="en-GB" sz="1600" dirty="0">
              <a:solidFill>
                <a:srgbClr val="ECE3FF">
                  <a:alpha val="80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  <a:sym typeface="Geist Light"/>
            </a:endParaRPr>
          </a:p>
        </p:txBody>
      </p:sp>
      <p:sp>
        <p:nvSpPr>
          <p:cNvPr id="160" name="Google Shape;60;p3">
            <a:extLst>
              <a:ext uri="{FF2B5EF4-FFF2-40B4-BE49-F238E27FC236}">
                <a16:creationId xmlns:a16="http://schemas.microsoft.com/office/drawing/2014/main" id="{C7CEB946-EBA9-9D54-2F37-A36011C4B363}"/>
              </a:ext>
            </a:extLst>
          </p:cNvPr>
          <p:cNvSpPr/>
          <p:nvPr/>
        </p:nvSpPr>
        <p:spPr>
          <a:xfrm rot="21599400">
            <a:off x="1637800" y="7758877"/>
            <a:ext cx="7200961" cy="34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US" sz="2400" u="none" strike="noStrike" cap="none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STATISTICAL REASONING &amp; DATA ANALYSIS</a:t>
            </a:r>
            <a:endParaRPr lang="en-US" sz="2400" u="none" strike="noStrike" cap="none" dirty="0">
              <a:solidFill>
                <a:schemeClr val="dk1"/>
              </a:solidFill>
              <a:latin typeface="Geist Light" pitchFamily="2" charset="77"/>
              <a:ea typeface="Geist Light" pitchFamily="2" charset="77"/>
              <a:cs typeface="Geist Light" pitchFamily="2" charset="77"/>
              <a:sym typeface="Calibri"/>
            </a:endParaRPr>
          </a:p>
        </p:txBody>
      </p:sp>
      <p:sp>
        <p:nvSpPr>
          <p:cNvPr id="161" name="Google Shape;61;p3">
            <a:extLst>
              <a:ext uri="{FF2B5EF4-FFF2-40B4-BE49-F238E27FC236}">
                <a16:creationId xmlns:a16="http://schemas.microsoft.com/office/drawing/2014/main" id="{9DABA32F-2820-7EB9-606D-8ABFAD46146F}"/>
              </a:ext>
            </a:extLst>
          </p:cNvPr>
          <p:cNvSpPr/>
          <p:nvPr/>
        </p:nvSpPr>
        <p:spPr>
          <a:xfrm rot="21599400">
            <a:off x="1637825" y="8172751"/>
            <a:ext cx="7477175" cy="63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GB" sz="1600" dirty="0">
                <a:solidFill>
                  <a:srgbClr val="EC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Uncovering causal patterns, hypothesis testing, and advanced decision support based on quantitative evidence​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endParaRPr lang="en-GB" sz="1600" dirty="0">
              <a:solidFill>
                <a:srgbClr val="ECE3FF">
                  <a:alpha val="80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  <a:sym typeface="Geist Light"/>
            </a:endParaRPr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F1F60593-9D9E-2A40-1589-4887CB6E9D6B}"/>
              </a:ext>
            </a:extLst>
          </p:cNvPr>
          <p:cNvGrpSpPr/>
          <p:nvPr/>
        </p:nvGrpSpPr>
        <p:grpSpPr>
          <a:xfrm>
            <a:off x="828535" y="2749427"/>
            <a:ext cx="511129" cy="550742"/>
            <a:chOff x="828535" y="2842027"/>
            <a:chExt cx="511129" cy="550742"/>
          </a:xfrm>
        </p:grpSpPr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E7FC7A9D-26B0-5E9F-0D72-2E604F2D7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535" y="2842027"/>
              <a:ext cx="511129" cy="511129"/>
            </a:xfrm>
            <a:prstGeom prst="rect">
              <a:avLst/>
            </a:prstGeom>
          </p:spPr>
        </p:pic>
        <p:sp>
          <p:nvSpPr>
            <p:cNvPr id="171" name="Google Shape;54;p3">
              <a:extLst>
                <a:ext uri="{FF2B5EF4-FFF2-40B4-BE49-F238E27FC236}">
                  <a16:creationId xmlns:a16="http://schemas.microsoft.com/office/drawing/2014/main" id="{3A5FBCDE-5F60-9AC9-1F77-146BF2673125}"/>
                </a:ext>
              </a:extLst>
            </p:cNvPr>
            <p:cNvSpPr/>
            <p:nvPr/>
          </p:nvSpPr>
          <p:spPr>
            <a:xfrm rot="21599400">
              <a:off x="944176" y="2930348"/>
              <a:ext cx="282329" cy="462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08333"/>
                </a:lnSpc>
                <a:buClr>
                  <a:srgbClr val="EBE3FF"/>
                </a:buClr>
                <a:buSzPts val="2400"/>
              </a:pPr>
              <a:r>
                <a:rPr lang="en-GB" sz="2200" dirty="0">
                  <a:solidFill>
                    <a:srgbClr val="EBE3FF"/>
                  </a:solidFill>
                  <a:latin typeface="Geist" pitchFamily="2" charset="77"/>
                  <a:ea typeface="Geist" pitchFamily="2" charset="77"/>
                  <a:cs typeface="Geist" pitchFamily="2" charset="77"/>
                  <a:sym typeface="Geist Medium"/>
                </a:rPr>
                <a:t>1</a:t>
              </a:r>
              <a:endParaRPr sz="2200" u="none" strike="noStrike" cap="none" dirty="0">
                <a:solidFill>
                  <a:schemeClr val="dk1"/>
                </a:solidFill>
                <a:latin typeface="Geist" pitchFamily="2" charset="77"/>
                <a:ea typeface="Geist" pitchFamily="2" charset="77"/>
                <a:cs typeface="Geist" pitchFamily="2" charset="77"/>
                <a:sym typeface="Calibri"/>
              </a:endParaRPr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3CDD861F-C5F9-17CD-9E5D-6C523182D88E}"/>
              </a:ext>
            </a:extLst>
          </p:cNvPr>
          <p:cNvGrpSpPr/>
          <p:nvPr/>
        </p:nvGrpSpPr>
        <p:grpSpPr>
          <a:xfrm>
            <a:off x="828535" y="6536223"/>
            <a:ext cx="511129" cy="549141"/>
            <a:chOff x="828535" y="7438443"/>
            <a:chExt cx="511129" cy="549141"/>
          </a:xfrm>
        </p:grpSpPr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7CB53437-0173-A547-BACB-4713CFBB7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535" y="7438443"/>
              <a:ext cx="511129" cy="511129"/>
            </a:xfrm>
            <a:prstGeom prst="rect">
              <a:avLst/>
            </a:prstGeom>
          </p:spPr>
        </p:pic>
        <p:sp>
          <p:nvSpPr>
            <p:cNvPr id="172" name="Google Shape;54;p3">
              <a:extLst>
                <a:ext uri="{FF2B5EF4-FFF2-40B4-BE49-F238E27FC236}">
                  <a16:creationId xmlns:a16="http://schemas.microsoft.com/office/drawing/2014/main" id="{D0CA2BFB-2420-E7B3-91DD-D3B891B6D285}"/>
                </a:ext>
              </a:extLst>
            </p:cNvPr>
            <p:cNvSpPr/>
            <p:nvPr/>
          </p:nvSpPr>
          <p:spPr>
            <a:xfrm rot="21599400">
              <a:off x="944176" y="7525163"/>
              <a:ext cx="282329" cy="462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08333"/>
                </a:lnSpc>
                <a:buClr>
                  <a:srgbClr val="EBE3FF"/>
                </a:buClr>
                <a:buSzPts val="2400"/>
              </a:pPr>
              <a:r>
                <a:rPr lang="en-GB" sz="2200" dirty="0">
                  <a:solidFill>
                    <a:srgbClr val="EBE3FF"/>
                  </a:solidFill>
                  <a:latin typeface="Geist" pitchFamily="2" charset="77"/>
                  <a:ea typeface="Geist" pitchFamily="2" charset="77"/>
                  <a:cs typeface="Geist" pitchFamily="2" charset="77"/>
                  <a:sym typeface="Geist Medium"/>
                </a:rPr>
                <a:t>4</a:t>
              </a:r>
              <a:endParaRPr sz="2200" u="none" strike="noStrike" cap="none" dirty="0">
                <a:solidFill>
                  <a:schemeClr val="dk1"/>
                </a:solidFill>
                <a:latin typeface="Geist" pitchFamily="2" charset="77"/>
                <a:ea typeface="Geist" pitchFamily="2" charset="77"/>
                <a:cs typeface="Geist" pitchFamily="2" charset="77"/>
                <a:sym typeface="Calibri"/>
              </a:endParaRP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8894B67B-AFC0-EA04-8651-4DBD87EA8205}"/>
              </a:ext>
            </a:extLst>
          </p:cNvPr>
          <p:cNvGrpSpPr/>
          <p:nvPr/>
        </p:nvGrpSpPr>
        <p:grpSpPr>
          <a:xfrm>
            <a:off x="828535" y="5283382"/>
            <a:ext cx="511129" cy="540758"/>
            <a:chOff x="828535" y="5906305"/>
            <a:chExt cx="511129" cy="540758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F156F17C-0DA8-F203-7F05-45BC475AF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535" y="5906305"/>
              <a:ext cx="511129" cy="511129"/>
            </a:xfrm>
            <a:prstGeom prst="rect">
              <a:avLst/>
            </a:prstGeom>
          </p:spPr>
        </p:pic>
        <p:sp>
          <p:nvSpPr>
            <p:cNvPr id="173" name="Google Shape;54;p3">
              <a:extLst>
                <a:ext uri="{FF2B5EF4-FFF2-40B4-BE49-F238E27FC236}">
                  <a16:creationId xmlns:a16="http://schemas.microsoft.com/office/drawing/2014/main" id="{95E10348-1D16-67D1-CD82-C9ACF491BA4A}"/>
                </a:ext>
              </a:extLst>
            </p:cNvPr>
            <p:cNvSpPr/>
            <p:nvPr/>
          </p:nvSpPr>
          <p:spPr>
            <a:xfrm rot="21599400">
              <a:off x="944176" y="5984642"/>
              <a:ext cx="282329" cy="462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08333"/>
                </a:lnSpc>
                <a:buClr>
                  <a:srgbClr val="EBE3FF"/>
                </a:buClr>
                <a:buSzPts val="2400"/>
              </a:pPr>
              <a:r>
                <a:rPr lang="en-GB" sz="2200" dirty="0">
                  <a:solidFill>
                    <a:srgbClr val="EBE3FF"/>
                  </a:solidFill>
                  <a:latin typeface="Geist" pitchFamily="2" charset="77"/>
                  <a:ea typeface="Geist" pitchFamily="2" charset="77"/>
                  <a:cs typeface="Geist" pitchFamily="2" charset="77"/>
                  <a:sym typeface="Geist Medium"/>
                </a:rPr>
                <a:t>3</a:t>
              </a:r>
              <a:endParaRPr sz="2200" u="none" strike="noStrike" cap="none" dirty="0">
                <a:solidFill>
                  <a:schemeClr val="dk1"/>
                </a:solidFill>
                <a:latin typeface="Geist" pitchFamily="2" charset="77"/>
                <a:ea typeface="Geist" pitchFamily="2" charset="77"/>
                <a:cs typeface="Geist" pitchFamily="2" charset="77"/>
                <a:sym typeface="Calibri"/>
              </a:endParaRP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8C075A04-C682-FF1E-2294-697E5F67F1FE}"/>
              </a:ext>
            </a:extLst>
          </p:cNvPr>
          <p:cNvGrpSpPr/>
          <p:nvPr/>
        </p:nvGrpSpPr>
        <p:grpSpPr>
          <a:xfrm>
            <a:off x="828535" y="4012252"/>
            <a:ext cx="511129" cy="559048"/>
            <a:chOff x="828535" y="4374166"/>
            <a:chExt cx="511129" cy="559048"/>
          </a:xfrm>
        </p:grpSpPr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7442ACC1-BEC3-43DC-A924-A5998A471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535" y="4374166"/>
              <a:ext cx="511129" cy="511129"/>
            </a:xfrm>
            <a:prstGeom prst="rect">
              <a:avLst/>
            </a:prstGeom>
          </p:spPr>
        </p:pic>
        <p:sp>
          <p:nvSpPr>
            <p:cNvPr id="174" name="Google Shape;54;p3">
              <a:extLst>
                <a:ext uri="{FF2B5EF4-FFF2-40B4-BE49-F238E27FC236}">
                  <a16:creationId xmlns:a16="http://schemas.microsoft.com/office/drawing/2014/main" id="{378131C6-DA3E-6FC7-CD5D-392B3EDD21B7}"/>
                </a:ext>
              </a:extLst>
            </p:cNvPr>
            <p:cNvSpPr/>
            <p:nvPr/>
          </p:nvSpPr>
          <p:spPr>
            <a:xfrm rot="21599400">
              <a:off x="944176" y="4470793"/>
              <a:ext cx="282329" cy="462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08333"/>
                </a:lnSpc>
                <a:buClr>
                  <a:srgbClr val="EBE3FF"/>
                </a:buClr>
                <a:buSzPts val="2400"/>
              </a:pPr>
              <a:r>
                <a:rPr lang="en-GB" sz="2200" dirty="0">
                  <a:solidFill>
                    <a:srgbClr val="EBE3FF"/>
                  </a:solidFill>
                  <a:latin typeface="Geist" pitchFamily="2" charset="77"/>
                  <a:ea typeface="Geist" pitchFamily="2" charset="77"/>
                  <a:cs typeface="Geist" pitchFamily="2" charset="77"/>
                  <a:sym typeface="Geist Medium"/>
                </a:rPr>
                <a:t>2</a:t>
              </a:r>
              <a:endParaRPr sz="2200" u="none" strike="noStrike" cap="none" dirty="0">
                <a:solidFill>
                  <a:schemeClr val="dk1"/>
                </a:solidFill>
                <a:latin typeface="Geist" pitchFamily="2" charset="77"/>
                <a:ea typeface="Geist" pitchFamily="2" charset="77"/>
                <a:cs typeface="Geist" pitchFamily="2" charset="77"/>
                <a:sym typeface="Calibri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EBC0CA76-2387-4F21-35FF-6C905F3E02DE}"/>
              </a:ext>
            </a:extLst>
          </p:cNvPr>
          <p:cNvGrpSpPr/>
          <p:nvPr/>
        </p:nvGrpSpPr>
        <p:grpSpPr>
          <a:xfrm>
            <a:off x="828535" y="7797446"/>
            <a:ext cx="511129" cy="549141"/>
            <a:chOff x="828535" y="7438443"/>
            <a:chExt cx="511129" cy="549141"/>
          </a:xfrm>
        </p:grpSpPr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2A32AF4B-5060-2A0B-B06F-844EB64F0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535" y="7438443"/>
              <a:ext cx="511129" cy="511129"/>
            </a:xfrm>
            <a:prstGeom prst="rect">
              <a:avLst/>
            </a:prstGeom>
          </p:spPr>
        </p:pic>
        <p:sp>
          <p:nvSpPr>
            <p:cNvPr id="181" name="Google Shape;54;p3">
              <a:extLst>
                <a:ext uri="{FF2B5EF4-FFF2-40B4-BE49-F238E27FC236}">
                  <a16:creationId xmlns:a16="http://schemas.microsoft.com/office/drawing/2014/main" id="{E147975E-72E3-FACE-EAD1-DDC181044500}"/>
                </a:ext>
              </a:extLst>
            </p:cNvPr>
            <p:cNvSpPr/>
            <p:nvPr/>
          </p:nvSpPr>
          <p:spPr>
            <a:xfrm rot="21599400">
              <a:off x="944176" y="7525163"/>
              <a:ext cx="282329" cy="462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08333"/>
                </a:lnSpc>
                <a:buClr>
                  <a:srgbClr val="EBE3FF"/>
                </a:buClr>
                <a:buSzPts val="2400"/>
              </a:pPr>
              <a:r>
                <a:rPr lang="en-GB" sz="2200" dirty="0">
                  <a:solidFill>
                    <a:srgbClr val="EBE3FF"/>
                  </a:solidFill>
                  <a:latin typeface="Geist" pitchFamily="2" charset="77"/>
                  <a:ea typeface="Geist" pitchFamily="2" charset="77"/>
                  <a:cs typeface="Geist" pitchFamily="2" charset="77"/>
                  <a:sym typeface="Geist Medium"/>
                </a:rPr>
                <a:t>5</a:t>
              </a:r>
              <a:endParaRPr sz="2200" u="none" strike="noStrike" cap="none" dirty="0">
                <a:solidFill>
                  <a:schemeClr val="dk1"/>
                </a:solidFill>
                <a:latin typeface="Geist" pitchFamily="2" charset="77"/>
                <a:ea typeface="Geist" pitchFamily="2" charset="77"/>
                <a:cs typeface="Geist" pitchFamily="2" charset="77"/>
                <a:sym typeface="Calibri"/>
              </a:endParaRPr>
            </a:p>
          </p:txBody>
        </p:sp>
      </p:grpSp>
      <p:pic>
        <p:nvPicPr>
          <p:cNvPr id="3" name="Picture 2" descr="Obraz zawierający sztuka">
            <a:extLst>
              <a:ext uri="{FF2B5EF4-FFF2-40B4-BE49-F238E27FC236}">
                <a16:creationId xmlns:a16="http://schemas.microsoft.com/office/drawing/2014/main" id="{AC68A9A7-E46C-F644-DD4F-3FEFD1CDE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807479" y="2931063"/>
            <a:ext cx="6271975" cy="4181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8525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>
          <a:extLst>
            <a:ext uri="{FF2B5EF4-FFF2-40B4-BE49-F238E27FC236}">
              <a16:creationId xmlns:a16="http://schemas.microsoft.com/office/drawing/2014/main" id="{09CE882F-666C-2F88-4B40-2AF2F89B0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2A82B9-A348-C8D9-CD50-444F150CF7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r="4306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43" name="Google Shape;143;p8" descr="preencoded.png">
            <a:extLst>
              <a:ext uri="{FF2B5EF4-FFF2-40B4-BE49-F238E27FC236}">
                <a16:creationId xmlns:a16="http://schemas.microsoft.com/office/drawing/2014/main" id="{0B7CB419-39A5-23B6-DBA0-AC35EB5C9EA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30434" y="756004"/>
            <a:ext cx="2028941" cy="33408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73;p4">
            <a:extLst>
              <a:ext uri="{FF2B5EF4-FFF2-40B4-BE49-F238E27FC236}">
                <a16:creationId xmlns:a16="http://schemas.microsoft.com/office/drawing/2014/main" id="{5ABF1CF4-FB66-F700-8656-819623D2CB15}"/>
              </a:ext>
            </a:extLst>
          </p:cNvPr>
          <p:cNvSpPr/>
          <p:nvPr/>
        </p:nvSpPr>
        <p:spPr>
          <a:xfrm rot="-600">
            <a:off x="7608232" y="4205161"/>
            <a:ext cx="16630788" cy="79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4800"/>
              <a:buFont typeface="Geist Medium"/>
              <a:buNone/>
            </a:pPr>
            <a:r>
              <a:rPr lang="en-US" sz="4800" b="0" i="0" u="none" strike="noStrike" cap="none" dirty="0">
                <a:solidFill>
                  <a:srgbClr val="EBE3FF"/>
                </a:solidFill>
                <a:latin typeface="Geist Medium"/>
                <a:ea typeface="Geist Medium"/>
                <a:cs typeface="Geist Medium"/>
                <a:sym typeface="Geist Medium"/>
              </a:rPr>
              <a:t>A</a:t>
            </a:r>
            <a:endParaRPr lang="en-US"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73;p4">
            <a:extLst>
              <a:ext uri="{FF2B5EF4-FFF2-40B4-BE49-F238E27FC236}">
                <a16:creationId xmlns:a16="http://schemas.microsoft.com/office/drawing/2014/main" id="{5C0F9E6A-232B-0341-B34C-EA6BD325D36E}"/>
              </a:ext>
            </a:extLst>
          </p:cNvPr>
          <p:cNvSpPr/>
          <p:nvPr/>
        </p:nvSpPr>
        <p:spPr>
          <a:xfrm rot="-600">
            <a:off x="828606" y="1266197"/>
            <a:ext cx="16630788" cy="79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4800"/>
              <a:buFont typeface="Geist Medium"/>
              <a:buNone/>
            </a:pPr>
            <a:r>
              <a:rPr lang="en-US" sz="4800" dirty="0">
                <a:solidFill>
                  <a:srgbClr val="EBE3FF"/>
                </a:solidFill>
                <a:latin typeface="Geist Medium"/>
                <a:ea typeface="Geist Medium"/>
                <a:cs typeface="Geist Medium"/>
                <a:sym typeface="Geist Medium"/>
              </a:rPr>
              <a:t>ROI &amp; Sizing Framework Essentials​</a:t>
            </a:r>
            <a:endParaRPr lang="en-US"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73;p4">
            <a:extLst>
              <a:ext uri="{FF2B5EF4-FFF2-40B4-BE49-F238E27FC236}">
                <a16:creationId xmlns:a16="http://schemas.microsoft.com/office/drawing/2014/main" id="{A0D0174D-17B0-D83D-6411-BFF7209DFED1}"/>
              </a:ext>
            </a:extLst>
          </p:cNvPr>
          <p:cNvSpPr/>
          <p:nvPr/>
        </p:nvSpPr>
        <p:spPr>
          <a:xfrm rot="-600">
            <a:off x="838416" y="2712293"/>
            <a:ext cx="16630788" cy="79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4800"/>
              <a:buFont typeface="Geist Medium"/>
              <a:buNone/>
            </a:pP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54;p3">
            <a:extLst>
              <a:ext uri="{FF2B5EF4-FFF2-40B4-BE49-F238E27FC236}">
                <a16:creationId xmlns:a16="http://schemas.microsoft.com/office/drawing/2014/main" id="{4566049A-B1E0-2C2E-C657-1A3E138212D2}"/>
              </a:ext>
            </a:extLst>
          </p:cNvPr>
          <p:cNvSpPr/>
          <p:nvPr/>
        </p:nvSpPr>
        <p:spPr>
          <a:xfrm rot="21599400">
            <a:off x="1637905" y="3036772"/>
            <a:ext cx="7200938" cy="46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GB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PROJECT COST ASSESSMENT​</a:t>
            </a:r>
          </a:p>
        </p:txBody>
      </p:sp>
      <p:sp>
        <p:nvSpPr>
          <p:cNvPr id="153" name="Google Shape;55;p3">
            <a:extLst>
              <a:ext uri="{FF2B5EF4-FFF2-40B4-BE49-F238E27FC236}">
                <a16:creationId xmlns:a16="http://schemas.microsoft.com/office/drawing/2014/main" id="{EB8B514E-4B2D-6DBD-3F1E-9EA0AA81D112}"/>
              </a:ext>
            </a:extLst>
          </p:cNvPr>
          <p:cNvSpPr/>
          <p:nvPr/>
        </p:nvSpPr>
        <p:spPr>
          <a:xfrm rot="21599400">
            <a:off x="1637925" y="3465401"/>
            <a:ext cx="7385368" cy="699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GB" sz="1600" dirty="0">
                <a:solidFill>
                  <a:srgbClr val="EC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Estimate project cost by evaluating required effort, approx.​ available data, and infrastructure to ensure accurate budgeting​​</a:t>
            </a:r>
          </a:p>
        </p:txBody>
      </p:sp>
      <p:sp>
        <p:nvSpPr>
          <p:cNvPr id="154" name="Google Shape;57;p3">
            <a:extLst>
              <a:ext uri="{FF2B5EF4-FFF2-40B4-BE49-F238E27FC236}">
                <a16:creationId xmlns:a16="http://schemas.microsoft.com/office/drawing/2014/main" id="{3C54BE69-D995-B8D7-6DBF-A5D7F2AF1886}"/>
              </a:ext>
            </a:extLst>
          </p:cNvPr>
          <p:cNvSpPr/>
          <p:nvPr/>
        </p:nvSpPr>
        <p:spPr>
          <a:xfrm rot="21599400">
            <a:off x="1637838" y="4405965"/>
            <a:ext cx="7200975" cy="419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US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ROI CALCULATION FACTORS ​</a:t>
            </a:r>
          </a:p>
        </p:txBody>
      </p:sp>
      <p:sp>
        <p:nvSpPr>
          <p:cNvPr id="155" name="Google Shape;58;p3">
            <a:extLst>
              <a:ext uri="{FF2B5EF4-FFF2-40B4-BE49-F238E27FC236}">
                <a16:creationId xmlns:a16="http://schemas.microsoft.com/office/drawing/2014/main" id="{A5884169-D476-D56B-FDDF-5B59C8896DD9}"/>
              </a:ext>
            </a:extLst>
          </p:cNvPr>
          <p:cNvSpPr/>
          <p:nvPr/>
        </p:nvSpPr>
        <p:spPr>
          <a:xfrm rot="21599400">
            <a:off x="1637859" y="4826938"/>
            <a:ext cx="7196819" cy="668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GB" sz="1600" dirty="0">
                <a:solidFill>
                  <a:srgbClr val="EC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Calculate potential ROI by analysing efficiency gains, revenue​ growth, and risk reduction for each initiative​</a:t>
            </a:r>
          </a:p>
        </p:txBody>
      </p:sp>
      <p:sp>
        <p:nvSpPr>
          <p:cNvPr id="156" name="Google Shape;60;p3">
            <a:extLst>
              <a:ext uri="{FF2B5EF4-FFF2-40B4-BE49-F238E27FC236}">
                <a16:creationId xmlns:a16="http://schemas.microsoft.com/office/drawing/2014/main" id="{957AFC6C-BBB3-EDDE-D29D-09C6F9316A3F}"/>
              </a:ext>
            </a:extLst>
          </p:cNvPr>
          <p:cNvSpPr/>
          <p:nvPr/>
        </p:nvSpPr>
        <p:spPr>
          <a:xfrm rot="21599400">
            <a:off x="1637738" y="5771046"/>
            <a:ext cx="7200961" cy="34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US" sz="2400" u="none" strike="noStrike" cap="none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INITIATIVE PRIORITIZATION​</a:t>
            </a:r>
            <a:endParaRPr lang="en-US" sz="2400" u="none" strike="noStrike" cap="none" dirty="0">
              <a:solidFill>
                <a:schemeClr val="dk1"/>
              </a:solidFill>
              <a:latin typeface="Geist Light" pitchFamily="2" charset="77"/>
              <a:ea typeface="Geist Light" pitchFamily="2" charset="77"/>
              <a:cs typeface="Geist Light" pitchFamily="2" charset="77"/>
              <a:sym typeface="Calibri"/>
            </a:endParaRPr>
          </a:p>
        </p:txBody>
      </p:sp>
      <p:sp>
        <p:nvSpPr>
          <p:cNvPr id="157" name="Google Shape;61;p3">
            <a:extLst>
              <a:ext uri="{FF2B5EF4-FFF2-40B4-BE49-F238E27FC236}">
                <a16:creationId xmlns:a16="http://schemas.microsoft.com/office/drawing/2014/main" id="{1EC7D892-B03B-4910-672A-DAD642E03841}"/>
              </a:ext>
            </a:extLst>
          </p:cNvPr>
          <p:cNvSpPr/>
          <p:nvPr/>
        </p:nvSpPr>
        <p:spPr>
          <a:xfrm rot="21599400">
            <a:off x="1637765" y="6204078"/>
            <a:ext cx="7642335" cy="63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GB" sz="1600" dirty="0">
                <a:solidFill>
                  <a:srgbClr val="EBE3FF">
                    <a:alpha val="80000"/>
                  </a:srgbClr>
                </a:solidFill>
                <a:latin typeface="Geist Light"/>
                <a:ea typeface="Geist Light"/>
                <a:cs typeface="Geist Light"/>
                <a:sym typeface="Geist Light"/>
              </a:rPr>
              <a:t>Map projects on a 2x2 matrix comparing ROI versus cost to​ identify quick wins, strategic bets, and long-term opportunities​</a:t>
            </a:r>
            <a:endParaRPr lang="en-GB" sz="1600" b="0" i="0" u="none" strike="noStrike" cap="none" dirty="0">
              <a:solidFill>
                <a:schemeClr val="dk1">
                  <a:alpha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60;p3">
            <a:extLst>
              <a:ext uri="{FF2B5EF4-FFF2-40B4-BE49-F238E27FC236}">
                <a16:creationId xmlns:a16="http://schemas.microsoft.com/office/drawing/2014/main" id="{ACBFB576-1E11-0005-CC13-262716780F48}"/>
              </a:ext>
            </a:extLst>
          </p:cNvPr>
          <p:cNvSpPr/>
          <p:nvPr/>
        </p:nvSpPr>
        <p:spPr>
          <a:xfrm rot="21599400">
            <a:off x="1637769" y="7105339"/>
            <a:ext cx="7200961" cy="34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GB" sz="2400" u="none" strike="noStrike" cap="none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MAXIMIZING VALUE​</a:t>
            </a:r>
            <a:endParaRPr lang="en-GB" sz="2400" u="none" strike="noStrike" cap="none" dirty="0">
              <a:solidFill>
                <a:schemeClr val="dk1"/>
              </a:solidFill>
              <a:latin typeface="Geist Light" pitchFamily="2" charset="77"/>
              <a:ea typeface="Geist Light" pitchFamily="2" charset="77"/>
              <a:cs typeface="Geist Light" pitchFamily="2" charset="77"/>
              <a:sym typeface="Calibri"/>
            </a:endParaRPr>
          </a:p>
        </p:txBody>
      </p:sp>
      <p:sp>
        <p:nvSpPr>
          <p:cNvPr id="159" name="Google Shape;61;p3">
            <a:extLst>
              <a:ext uri="{FF2B5EF4-FFF2-40B4-BE49-F238E27FC236}">
                <a16:creationId xmlns:a16="http://schemas.microsoft.com/office/drawing/2014/main" id="{D45911FE-61B3-40A2-375F-1B68083C3309}"/>
              </a:ext>
            </a:extLst>
          </p:cNvPr>
          <p:cNvSpPr/>
          <p:nvPr/>
        </p:nvSpPr>
        <p:spPr>
          <a:xfrm rot="21599400">
            <a:off x="1637795" y="7538453"/>
            <a:ext cx="7385430" cy="63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GB" sz="1600" dirty="0">
                <a:solidFill>
                  <a:srgbClr val="EC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Prioritize initiatives to maximize overall business value and​ minimize resources used for optimal outcomes​</a:t>
            </a:r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15B2B597-DA83-0807-2D02-97C75FF28051}"/>
              </a:ext>
            </a:extLst>
          </p:cNvPr>
          <p:cNvGrpSpPr/>
          <p:nvPr/>
        </p:nvGrpSpPr>
        <p:grpSpPr>
          <a:xfrm>
            <a:off x="828535" y="3117918"/>
            <a:ext cx="511129" cy="550742"/>
            <a:chOff x="828535" y="2842027"/>
            <a:chExt cx="511129" cy="550742"/>
          </a:xfrm>
        </p:grpSpPr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45073C3D-05A2-FDCF-0F7D-D88C28A96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535" y="2842027"/>
              <a:ext cx="511129" cy="511129"/>
            </a:xfrm>
            <a:prstGeom prst="rect">
              <a:avLst/>
            </a:prstGeom>
          </p:spPr>
        </p:pic>
        <p:sp>
          <p:nvSpPr>
            <p:cNvPr id="171" name="Google Shape;54;p3">
              <a:extLst>
                <a:ext uri="{FF2B5EF4-FFF2-40B4-BE49-F238E27FC236}">
                  <a16:creationId xmlns:a16="http://schemas.microsoft.com/office/drawing/2014/main" id="{8145EEB9-DC25-ABCC-EC1B-D8FD8797ECFA}"/>
                </a:ext>
              </a:extLst>
            </p:cNvPr>
            <p:cNvSpPr/>
            <p:nvPr/>
          </p:nvSpPr>
          <p:spPr>
            <a:xfrm rot="21599400">
              <a:off x="944176" y="2930348"/>
              <a:ext cx="282329" cy="462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08333"/>
                </a:lnSpc>
                <a:buClr>
                  <a:srgbClr val="EBE3FF"/>
                </a:buClr>
                <a:buSzPts val="2400"/>
              </a:pPr>
              <a:r>
                <a:rPr lang="en-GB" sz="2200" dirty="0">
                  <a:solidFill>
                    <a:srgbClr val="EBE3FF"/>
                  </a:solidFill>
                  <a:latin typeface="Geist" pitchFamily="2" charset="77"/>
                  <a:ea typeface="Geist" pitchFamily="2" charset="77"/>
                  <a:cs typeface="Geist" pitchFamily="2" charset="77"/>
                  <a:sym typeface="Geist Medium"/>
                </a:rPr>
                <a:t>1</a:t>
              </a:r>
              <a:endParaRPr sz="2200" u="none" strike="noStrike" cap="none" dirty="0">
                <a:solidFill>
                  <a:schemeClr val="dk1"/>
                </a:solidFill>
                <a:latin typeface="Geist" pitchFamily="2" charset="77"/>
                <a:ea typeface="Geist" pitchFamily="2" charset="77"/>
                <a:cs typeface="Geist" pitchFamily="2" charset="77"/>
                <a:sym typeface="Calibri"/>
              </a:endParaRPr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2786C4CE-6B86-300E-38E1-929EEC077C49}"/>
              </a:ext>
            </a:extLst>
          </p:cNvPr>
          <p:cNvGrpSpPr/>
          <p:nvPr/>
        </p:nvGrpSpPr>
        <p:grpSpPr>
          <a:xfrm>
            <a:off x="828535" y="7158709"/>
            <a:ext cx="511129" cy="549141"/>
            <a:chOff x="828535" y="7438443"/>
            <a:chExt cx="511129" cy="549141"/>
          </a:xfrm>
        </p:grpSpPr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F93C599D-0419-E192-8664-FEF4DFFED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535" y="7438443"/>
              <a:ext cx="511129" cy="511129"/>
            </a:xfrm>
            <a:prstGeom prst="rect">
              <a:avLst/>
            </a:prstGeom>
          </p:spPr>
        </p:pic>
        <p:sp>
          <p:nvSpPr>
            <p:cNvPr id="172" name="Google Shape;54;p3">
              <a:extLst>
                <a:ext uri="{FF2B5EF4-FFF2-40B4-BE49-F238E27FC236}">
                  <a16:creationId xmlns:a16="http://schemas.microsoft.com/office/drawing/2014/main" id="{F4B1C74A-9D0C-8E50-C3AB-CF1579436970}"/>
                </a:ext>
              </a:extLst>
            </p:cNvPr>
            <p:cNvSpPr/>
            <p:nvPr/>
          </p:nvSpPr>
          <p:spPr>
            <a:xfrm rot="21599400">
              <a:off x="944176" y="7525163"/>
              <a:ext cx="282329" cy="462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08333"/>
                </a:lnSpc>
                <a:buClr>
                  <a:srgbClr val="EBE3FF"/>
                </a:buClr>
                <a:buSzPts val="2400"/>
              </a:pPr>
              <a:r>
                <a:rPr lang="en-GB" sz="2200" dirty="0">
                  <a:solidFill>
                    <a:srgbClr val="EBE3FF"/>
                  </a:solidFill>
                  <a:latin typeface="Geist" pitchFamily="2" charset="77"/>
                  <a:ea typeface="Geist" pitchFamily="2" charset="77"/>
                  <a:cs typeface="Geist" pitchFamily="2" charset="77"/>
                  <a:sym typeface="Geist Medium"/>
                </a:rPr>
                <a:t>4</a:t>
              </a:r>
              <a:endParaRPr sz="2200" u="none" strike="noStrike" cap="none" dirty="0">
                <a:solidFill>
                  <a:schemeClr val="dk1"/>
                </a:solidFill>
                <a:latin typeface="Geist" pitchFamily="2" charset="77"/>
                <a:ea typeface="Geist" pitchFamily="2" charset="77"/>
                <a:cs typeface="Geist" pitchFamily="2" charset="77"/>
                <a:sym typeface="Calibri"/>
              </a:endParaRP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2BDD85D0-C745-1143-3A65-75BEAE9E1357}"/>
              </a:ext>
            </a:extLst>
          </p:cNvPr>
          <p:cNvGrpSpPr/>
          <p:nvPr/>
        </p:nvGrpSpPr>
        <p:grpSpPr>
          <a:xfrm>
            <a:off x="828535" y="5787337"/>
            <a:ext cx="511129" cy="540758"/>
            <a:chOff x="828535" y="5906305"/>
            <a:chExt cx="511129" cy="540758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7419B877-B175-FBF6-90F5-7C754D28B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535" y="5906305"/>
              <a:ext cx="511129" cy="511129"/>
            </a:xfrm>
            <a:prstGeom prst="rect">
              <a:avLst/>
            </a:prstGeom>
          </p:spPr>
        </p:pic>
        <p:sp>
          <p:nvSpPr>
            <p:cNvPr id="173" name="Google Shape;54;p3">
              <a:extLst>
                <a:ext uri="{FF2B5EF4-FFF2-40B4-BE49-F238E27FC236}">
                  <a16:creationId xmlns:a16="http://schemas.microsoft.com/office/drawing/2014/main" id="{134B2CAA-CE33-88D2-8153-67957BF616AA}"/>
                </a:ext>
              </a:extLst>
            </p:cNvPr>
            <p:cNvSpPr/>
            <p:nvPr/>
          </p:nvSpPr>
          <p:spPr>
            <a:xfrm rot="21599400">
              <a:off x="944176" y="5984642"/>
              <a:ext cx="282329" cy="462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08333"/>
                </a:lnSpc>
                <a:buClr>
                  <a:srgbClr val="EBE3FF"/>
                </a:buClr>
                <a:buSzPts val="2400"/>
              </a:pPr>
              <a:r>
                <a:rPr lang="en-GB" sz="2200" dirty="0">
                  <a:solidFill>
                    <a:srgbClr val="EBE3FF"/>
                  </a:solidFill>
                  <a:latin typeface="Geist" pitchFamily="2" charset="77"/>
                  <a:ea typeface="Geist" pitchFamily="2" charset="77"/>
                  <a:cs typeface="Geist" pitchFamily="2" charset="77"/>
                  <a:sym typeface="Geist Medium"/>
                </a:rPr>
                <a:t>3</a:t>
              </a:r>
              <a:endParaRPr sz="2200" u="none" strike="noStrike" cap="none" dirty="0">
                <a:solidFill>
                  <a:schemeClr val="dk1"/>
                </a:solidFill>
                <a:latin typeface="Geist" pitchFamily="2" charset="77"/>
                <a:ea typeface="Geist" pitchFamily="2" charset="77"/>
                <a:cs typeface="Geist" pitchFamily="2" charset="77"/>
                <a:sym typeface="Calibri"/>
              </a:endParaRP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999FE862-9C47-452D-2999-2189B533279A}"/>
              </a:ext>
            </a:extLst>
          </p:cNvPr>
          <p:cNvGrpSpPr/>
          <p:nvPr/>
        </p:nvGrpSpPr>
        <p:grpSpPr>
          <a:xfrm>
            <a:off x="828535" y="4465408"/>
            <a:ext cx="511129" cy="559048"/>
            <a:chOff x="828535" y="4374166"/>
            <a:chExt cx="511129" cy="559048"/>
          </a:xfrm>
        </p:grpSpPr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5562A84E-ADDD-29AE-BFCB-CCAC9BE09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535" y="4374166"/>
              <a:ext cx="511129" cy="511129"/>
            </a:xfrm>
            <a:prstGeom prst="rect">
              <a:avLst/>
            </a:prstGeom>
          </p:spPr>
        </p:pic>
        <p:sp>
          <p:nvSpPr>
            <p:cNvPr id="174" name="Google Shape;54;p3">
              <a:extLst>
                <a:ext uri="{FF2B5EF4-FFF2-40B4-BE49-F238E27FC236}">
                  <a16:creationId xmlns:a16="http://schemas.microsoft.com/office/drawing/2014/main" id="{C8E50E77-B4C7-F191-DE7E-82E86285D174}"/>
                </a:ext>
              </a:extLst>
            </p:cNvPr>
            <p:cNvSpPr/>
            <p:nvPr/>
          </p:nvSpPr>
          <p:spPr>
            <a:xfrm rot="21599400">
              <a:off x="944176" y="4470793"/>
              <a:ext cx="282329" cy="462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08333"/>
                </a:lnSpc>
                <a:buClr>
                  <a:srgbClr val="EBE3FF"/>
                </a:buClr>
                <a:buSzPts val="2400"/>
              </a:pPr>
              <a:r>
                <a:rPr lang="en-GB" sz="2200" dirty="0">
                  <a:solidFill>
                    <a:srgbClr val="EBE3FF"/>
                  </a:solidFill>
                  <a:latin typeface="Geist" pitchFamily="2" charset="77"/>
                  <a:ea typeface="Geist" pitchFamily="2" charset="77"/>
                  <a:cs typeface="Geist" pitchFamily="2" charset="77"/>
                  <a:sym typeface="Geist Medium"/>
                </a:rPr>
                <a:t>2</a:t>
              </a:r>
              <a:endParaRPr sz="2200" u="none" strike="noStrike" cap="none" dirty="0">
                <a:solidFill>
                  <a:schemeClr val="dk1"/>
                </a:solidFill>
                <a:latin typeface="Geist" pitchFamily="2" charset="77"/>
                <a:ea typeface="Geist" pitchFamily="2" charset="77"/>
                <a:cs typeface="Geist" pitchFamily="2" charset="77"/>
                <a:sym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4D8440-C545-74FD-3680-FDD063C6151C}"/>
              </a:ext>
            </a:extLst>
          </p:cNvPr>
          <p:cNvGrpSpPr/>
          <p:nvPr/>
        </p:nvGrpSpPr>
        <p:grpSpPr>
          <a:xfrm>
            <a:off x="9765666" y="1204948"/>
            <a:ext cx="7225839" cy="6698518"/>
            <a:chOff x="9765666" y="1204948"/>
            <a:chExt cx="7225839" cy="6698518"/>
          </a:xfrm>
        </p:grpSpPr>
        <p:pic>
          <p:nvPicPr>
            <p:cNvPr id="12" name="Picture 11" descr="A diagram of a light bulb and money&#10;&#10;AI-generated content may be incorrect.">
              <a:extLst>
                <a:ext uri="{FF2B5EF4-FFF2-40B4-BE49-F238E27FC236}">
                  <a16:creationId xmlns:a16="http://schemas.microsoft.com/office/drawing/2014/main" id="{92FD9E76-BCE6-38C3-2C1B-224B68309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23572" y="1204948"/>
              <a:ext cx="6698518" cy="6698518"/>
            </a:xfrm>
            <a:prstGeom prst="rect">
              <a:avLst/>
            </a:prstGeom>
          </p:spPr>
        </p:pic>
        <p:sp>
          <p:nvSpPr>
            <p:cNvPr id="13" name="Google Shape;54;p3">
              <a:extLst>
                <a:ext uri="{FF2B5EF4-FFF2-40B4-BE49-F238E27FC236}">
                  <a16:creationId xmlns:a16="http://schemas.microsoft.com/office/drawing/2014/main" id="{6892EE2E-258A-5A35-6747-8229C9024610}"/>
                </a:ext>
              </a:extLst>
            </p:cNvPr>
            <p:cNvSpPr/>
            <p:nvPr/>
          </p:nvSpPr>
          <p:spPr>
            <a:xfrm rot="21599400">
              <a:off x="11098115" y="4445578"/>
              <a:ext cx="2995614" cy="462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8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EBE3FF"/>
                </a:buClr>
                <a:buSzPts val="2400"/>
                <a:buFont typeface="Geist Medium"/>
                <a:buNone/>
              </a:pPr>
              <a:r>
                <a:rPr lang="en-GB" sz="1600" dirty="0">
                  <a:solidFill>
                    <a:schemeClr val="accent1"/>
                  </a:solidFill>
                  <a:latin typeface="Geist Medium" pitchFamily="2" charset="77"/>
                  <a:ea typeface="Geist Medium" pitchFamily="2" charset="77"/>
                  <a:cs typeface="Geist Medium" pitchFamily="2" charset="77"/>
                  <a:sym typeface="Geist Medium"/>
                </a:rPr>
                <a:t>ROI CALCULATION FACTORS ​</a:t>
              </a:r>
            </a:p>
          </p:txBody>
        </p:sp>
        <p:sp>
          <p:nvSpPr>
            <p:cNvPr id="14" name="Google Shape;57;p3">
              <a:extLst>
                <a:ext uri="{FF2B5EF4-FFF2-40B4-BE49-F238E27FC236}">
                  <a16:creationId xmlns:a16="http://schemas.microsoft.com/office/drawing/2014/main" id="{FA366BBD-C7E7-F597-1728-1C8CE31CFDEB}"/>
                </a:ext>
              </a:extLst>
            </p:cNvPr>
            <p:cNvSpPr/>
            <p:nvPr/>
          </p:nvSpPr>
          <p:spPr>
            <a:xfrm rot="16200000">
              <a:off x="15283988" y="4815861"/>
              <a:ext cx="2995629" cy="4194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8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EBE3FF"/>
                </a:buClr>
                <a:buSzPts val="2400"/>
                <a:buFont typeface="Geist Medium"/>
                <a:buNone/>
              </a:pPr>
              <a:r>
                <a:rPr lang="en-US" sz="1600" dirty="0">
                  <a:solidFill>
                    <a:schemeClr val="accent6"/>
                  </a:solidFill>
                  <a:latin typeface="Geist Medium" pitchFamily="2" charset="77"/>
                  <a:ea typeface="Geist Medium" pitchFamily="2" charset="77"/>
                  <a:cs typeface="Geist Medium" pitchFamily="2" charset="77"/>
                  <a:sym typeface="Geist Medium"/>
                </a:rPr>
                <a:t>PROJECT COST ASSESSMENT​</a:t>
              </a:r>
            </a:p>
          </p:txBody>
        </p:sp>
        <p:sp>
          <p:nvSpPr>
            <p:cNvPr id="15" name="Google Shape;60;p3">
              <a:extLst>
                <a:ext uri="{FF2B5EF4-FFF2-40B4-BE49-F238E27FC236}">
                  <a16:creationId xmlns:a16="http://schemas.microsoft.com/office/drawing/2014/main" id="{AE1D7D42-90EA-3AF6-14DD-0BC0C009B698}"/>
                </a:ext>
              </a:extLst>
            </p:cNvPr>
            <p:cNvSpPr/>
            <p:nvPr/>
          </p:nvSpPr>
          <p:spPr>
            <a:xfrm rot="16200000">
              <a:off x="12442126" y="4676276"/>
              <a:ext cx="2995624" cy="3487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8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EBE3FF"/>
                </a:buClr>
                <a:buSzPts val="2400"/>
                <a:buFont typeface="Geist Medium"/>
                <a:buNone/>
              </a:pPr>
              <a:r>
                <a:rPr lang="en-US" sz="1600" u="none" strike="noStrike" cap="none" dirty="0">
                  <a:solidFill>
                    <a:schemeClr val="accent3"/>
                  </a:solidFill>
                  <a:latin typeface="Geist Medium" pitchFamily="2" charset="77"/>
                  <a:ea typeface="Geist Medium" pitchFamily="2" charset="77"/>
                  <a:cs typeface="Geist Medium" pitchFamily="2" charset="77"/>
                  <a:sym typeface="Geist Medium"/>
                </a:rPr>
                <a:t>INITIATIVE</a:t>
              </a:r>
            </a:p>
            <a:p>
              <a:pPr marL="0" marR="0" lvl="0" indent="0" algn="l" rtl="0">
                <a:lnSpc>
                  <a:spcPct val="108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EBE3FF"/>
                </a:buClr>
                <a:buSzPts val="2400"/>
                <a:buFont typeface="Geist Medium"/>
                <a:buNone/>
              </a:pPr>
              <a:r>
                <a:rPr lang="en-US" sz="1600" u="none" strike="noStrike" cap="none" dirty="0">
                  <a:solidFill>
                    <a:schemeClr val="accent3"/>
                  </a:solidFill>
                  <a:latin typeface="Geist Medium" pitchFamily="2" charset="77"/>
                  <a:ea typeface="Geist Medium" pitchFamily="2" charset="77"/>
                  <a:cs typeface="Geist Medium" pitchFamily="2" charset="77"/>
                  <a:sym typeface="Geist Medium"/>
                </a:rPr>
                <a:t> PRIORITIZATION​</a:t>
              </a:r>
              <a:endParaRPr lang="en-US" sz="1600" u="none" strike="noStrike" cap="none" dirty="0">
                <a:solidFill>
                  <a:schemeClr val="accent3"/>
                </a:solidFill>
                <a:latin typeface="Geist Medium" pitchFamily="2" charset="77"/>
                <a:ea typeface="Geist Medium" pitchFamily="2" charset="77"/>
                <a:cs typeface="Geist Medium" pitchFamily="2" charset="77"/>
                <a:sym typeface="Calibri"/>
              </a:endParaRPr>
            </a:p>
          </p:txBody>
        </p:sp>
        <p:sp>
          <p:nvSpPr>
            <p:cNvPr id="16" name="Google Shape;60;p3">
              <a:extLst>
                <a:ext uri="{FF2B5EF4-FFF2-40B4-BE49-F238E27FC236}">
                  <a16:creationId xmlns:a16="http://schemas.microsoft.com/office/drawing/2014/main" id="{502396B4-D0E6-8E30-F3EF-8FC8C569953A}"/>
                </a:ext>
              </a:extLst>
            </p:cNvPr>
            <p:cNvSpPr/>
            <p:nvPr/>
          </p:nvSpPr>
          <p:spPr>
            <a:xfrm>
              <a:off x="9765666" y="7511278"/>
              <a:ext cx="2995685" cy="3487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8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EBE3FF"/>
                </a:buClr>
                <a:buSzPts val="2400"/>
                <a:buFont typeface="Geist Medium"/>
                <a:buNone/>
              </a:pPr>
              <a:r>
                <a:rPr lang="en-GB" sz="1800" u="none" strike="noStrike" cap="none" dirty="0">
                  <a:solidFill>
                    <a:schemeClr val="accent2"/>
                  </a:solidFill>
                  <a:latin typeface="Geist Medium" pitchFamily="2" charset="77"/>
                  <a:ea typeface="Geist Medium" pitchFamily="2" charset="77"/>
                  <a:cs typeface="Geist Medium" pitchFamily="2" charset="77"/>
                  <a:sym typeface="Geist Medium"/>
                </a:rPr>
                <a:t>MAXIMIZING VALUE​</a:t>
              </a:r>
              <a:endParaRPr lang="en-GB" sz="1800" u="none" strike="noStrike" cap="none" dirty="0">
                <a:solidFill>
                  <a:schemeClr val="accent2"/>
                </a:solidFill>
                <a:latin typeface="Geist Medium" pitchFamily="2" charset="77"/>
                <a:ea typeface="Geist Medium" pitchFamily="2" charset="77"/>
                <a:cs typeface="Geist Medium" pitchFamily="2" charset="77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999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>
          <a:extLst>
            <a:ext uri="{FF2B5EF4-FFF2-40B4-BE49-F238E27FC236}">
              <a16:creationId xmlns:a16="http://schemas.microsoft.com/office/drawing/2014/main" id="{D6D50F9B-615B-94F7-3C80-38F9FB197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65E334-2DCD-5908-34C0-4FE2164B3F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r="4306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43" name="Google Shape;143;p8" descr="preencoded.png">
            <a:extLst>
              <a:ext uri="{FF2B5EF4-FFF2-40B4-BE49-F238E27FC236}">
                <a16:creationId xmlns:a16="http://schemas.microsoft.com/office/drawing/2014/main" id="{CA7EF24E-DE30-7993-2840-BA396E70C8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30434" y="756004"/>
            <a:ext cx="2028941" cy="33408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73;p4">
            <a:extLst>
              <a:ext uri="{FF2B5EF4-FFF2-40B4-BE49-F238E27FC236}">
                <a16:creationId xmlns:a16="http://schemas.microsoft.com/office/drawing/2014/main" id="{780F82ED-81D3-8CD7-A937-A536B2343C54}"/>
              </a:ext>
            </a:extLst>
          </p:cNvPr>
          <p:cNvSpPr/>
          <p:nvPr/>
        </p:nvSpPr>
        <p:spPr>
          <a:xfrm rot="-600">
            <a:off x="7608232" y="4205161"/>
            <a:ext cx="16630788" cy="79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4800"/>
              <a:buFont typeface="Geist Medium"/>
              <a:buNone/>
            </a:pPr>
            <a:r>
              <a:rPr lang="en-US" sz="4800" b="0" i="0" u="none" strike="noStrike" cap="none" dirty="0">
                <a:solidFill>
                  <a:srgbClr val="EBE3FF"/>
                </a:solidFill>
                <a:latin typeface="Geist Medium"/>
                <a:ea typeface="Geist Medium"/>
                <a:cs typeface="Geist Medium"/>
                <a:sym typeface="Geist Medium"/>
              </a:rPr>
              <a:t>A</a:t>
            </a:r>
            <a:endParaRPr lang="en-US"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73;p4">
            <a:extLst>
              <a:ext uri="{FF2B5EF4-FFF2-40B4-BE49-F238E27FC236}">
                <a16:creationId xmlns:a16="http://schemas.microsoft.com/office/drawing/2014/main" id="{34DECD87-F2BE-153B-2085-974E6F3A63AB}"/>
              </a:ext>
            </a:extLst>
          </p:cNvPr>
          <p:cNvSpPr/>
          <p:nvPr/>
        </p:nvSpPr>
        <p:spPr>
          <a:xfrm rot="-600">
            <a:off x="828606" y="1266197"/>
            <a:ext cx="16630788" cy="79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4800"/>
              <a:buFont typeface="Geist Medium"/>
              <a:buNone/>
            </a:pPr>
            <a:r>
              <a:rPr lang="en-US" sz="4800" dirty="0">
                <a:solidFill>
                  <a:srgbClr val="EBE3FF"/>
                </a:solidFill>
                <a:latin typeface="Geist Medium"/>
                <a:ea typeface="Geist Medium"/>
                <a:cs typeface="Geist Medium"/>
                <a:sym typeface="Geist Medium"/>
              </a:rPr>
              <a:t>Assessing AI Readiness ​</a:t>
            </a:r>
            <a:endParaRPr lang="en-US"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73;p4">
            <a:extLst>
              <a:ext uri="{FF2B5EF4-FFF2-40B4-BE49-F238E27FC236}">
                <a16:creationId xmlns:a16="http://schemas.microsoft.com/office/drawing/2014/main" id="{4D16322B-1360-63CA-97A0-F465718B2FD0}"/>
              </a:ext>
            </a:extLst>
          </p:cNvPr>
          <p:cNvSpPr/>
          <p:nvPr/>
        </p:nvSpPr>
        <p:spPr>
          <a:xfrm rot="-600">
            <a:off x="838416" y="2712293"/>
            <a:ext cx="16630788" cy="79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4800"/>
              <a:buFont typeface="Geist Medium"/>
              <a:buNone/>
            </a:pP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54;p3">
            <a:extLst>
              <a:ext uri="{FF2B5EF4-FFF2-40B4-BE49-F238E27FC236}">
                <a16:creationId xmlns:a16="http://schemas.microsoft.com/office/drawing/2014/main" id="{E9C66E2A-7E0B-DFF7-84DA-DA258218B913}"/>
              </a:ext>
            </a:extLst>
          </p:cNvPr>
          <p:cNvSpPr/>
          <p:nvPr/>
        </p:nvSpPr>
        <p:spPr>
          <a:xfrm rot="21599400">
            <a:off x="1637905" y="3036772"/>
            <a:ext cx="7200938" cy="46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GB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EVALUATE DATA INFRASTRUCTURE​</a:t>
            </a:r>
          </a:p>
        </p:txBody>
      </p:sp>
      <p:sp>
        <p:nvSpPr>
          <p:cNvPr id="153" name="Google Shape;55;p3">
            <a:extLst>
              <a:ext uri="{FF2B5EF4-FFF2-40B4-BE49-F238E27FC236}">
                <a16:creationId xmlns:a16="http://schemas.microsoft.com/office/drawing/2014/main" id="{A672871F-27A8-C078-0AF4-0B3A9AE909AA}"/>
              </a:ext>
            </a:extLst>
          </p:cNvPr>
          <p:cNvSpPr/>
          <p:nvPr/>
        </p:nvSpPr>
        <p:spPr>
          <a:xfrm rot="21599400">
            <a:off x="1637925" y="3465446"/>
            <a:ext cx="6864618" cy="699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GB" sz="1600" dirty="0">
                <a:solidFill>
                  <a:srgbClr val="EC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Assess the scalability and reliability of data systems to support AI​ initiatives and future growth ​​</a:t>
            </a:r>
          </a:p>
        </p:txBody>
      </p:sp>
      <p:sp>
        <p:nvSpPr>
          <p:cNvPr id="154" name="Google Shape;57;p3">
            <a:extLst>
              <a:ext uri="{FF2B5EF4-FFF2-40B4-BE49-F238E27FC236}">
                <a16:creationId xmlns:a16="http://schemas.microsoft.com/office/drawing/2014/main" id="{A1CEE482-8F0C-BD97-05EF-FFB577B88799}"/>
              </a:ext>
            </a:extLst>
          </p:cNvPr>
          <p:cNvSpPr/>
          <p:nvPr/>
        </p:nvSpPr>
        <p:spPr>
          <a:xfrm rot="21599400">
            <a:off x="1637838" y="4321300"/>
            <a:ext cx="7200975" cy="419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US" sz="2400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REVIEW GOVERNANCE &amp; COMPLIANCE​</a:t>
            </a:r>
          </a:p>
        </p:txBody>
      </p:sp>
      <p:sp>
        <p:nvSpPr>
          <p:cNvPr id="155" name="Google Shape;58;p3">
            <a:extLst>
              <a:ext uri="{FF2B5EF4-FFF2-40B4-BE49-F238E27FC236}">
                <a16:creationId xmlns:a16="http://schemas.microsoft.com/office/drawing/2014/main" id="{1EB1EE12-E3D8-A433-A6E0-99F9233AE8AB}"/>
              </a:ext>
            </a:extLst>
          </p:cNvPr>
          <p:cNvSpPr/>
          <p:nvPr/>
        </p:nvSpPr>
        <p:spPr>
          <a:xfrm rot="21599400">
            <a:off x="1637859" y="4742273"/>
            <a:ext cx="7196819" cy="668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GB" sz="1600" dirty="0">
                <a:solidFill>
                  <a:srgbClr val="EC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Ensure frameworks address regulatory standards and safeguard ​data security for AI deployment​</a:t>
            </a:r>
          </a:p>
        </p:txBody>
      </p:sp>
      <p:sp>
        <p:nvSpPr>
          <p:cNvPr id="156" name="Google Shape;60;p3">
            <a:extLst>
              <a:ext uri="{FF2B5EF4-FFF2-40B4-BE49-F238E27FC236}">
                <a16:creationId xmlns:a16="http://schemas.microsoft.com/office/drawing/2014/main" id="{08416C2E-8C77-3360-19CA-621A791FED72}"/>
              </a:ext>
            </a:extLst>
          </p:cNvPr>
          <p:cNvSpPr/>
          <p:nvPr/>
        </p:nvSpPr>
        <p:spPr>
          <a:xfrm rot="21599400">
            <a:off x="1637738" y="5635582"/>
            <a:ext cx="7200961" cy="34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US" sz="2400" u="none" strike="noStrike" cap="none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IDENTIFY SKILLS &amp; AI LITERACY GAPS​</a:t>
            </a:r>
            <a:endParaRPr lang="en-US" sz="2400" u="none" strike="noStrike" cap="none" dirty="0">
              <a:solidFill>
                <a:schemeClr val="dk1"/>
              </a:solidFill>
              <a:latin typeface="Geist Light" pitchFamily="2" charset="77"/>
              <a:ea typeface="Geist Light" pitchFamily="2" charset="77"/>
              <a:cs typeface="Geist Light" pitchFamily="2" charset="77"/>
              <a:sym typeface="Calibri"/>
            </a:endParaRPr>
          </a:p>
        </p:txBody>
      </p:sp>
      <p:sp>
        <p:nvSpPr>
          <p:cNvPr id="157" name="Google Shape;61;p3">
            <a:extLst>
              <a:ext uri="{FF2B5EF4-FFF2-40B4-BE49-F238E27FC236}">
                <a16:creationId xmlns:a16="http://schemas.microsoft.com/office/drawing/2014/main" id="{AC9276EA-F9B2-9ECE-9E48-8317536754CD}"/>
              </a:ext>
            </a:extLst>
          </p:cNvPr>
          <p:cNvSpPr/>
          <p:nvPr/>
        </p:nvSpPr>
        <p:spPr>
          <a:xfrm rot="21599400">
            <a:off x="1637765" y="6054966"/>
            <a:ext cx="7642335" cy="63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GB" sz="1600" dirty="0">
                <a:solidFill>
                  <a:srgbClr val="EBE3FF">
                    <a:alpha val="80000"/>
                  </a:srgbClr>
                </a:solidFill>
                <a:latin typeface="Geist Light"/>
                <a:ea typeface="Geist Light"/>
                <a:cs typeface="Geist Light"/>
                <a:sym typeface="Geist Light"/>
              </a:rPr>
              <a:t>Assess team’s AI skills and literacy to identify gaps and training​ needs​</a:t>
            </a:r>
            <a:endParaRPr lang="en-GB" sz="1600" b="0" i="0" u="none" strike="noStrike" cap="none" dirty="0">
              <a:solidFill>
                <a:schemeClr val="dk1">
                  <a:alpha val="8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60;p3">
            <a:extLst>
              <a:ext uri="{FF2B5EF4-FFF2-40B4-BE49-F238E27FC236}">
                <a16:creationId xmlns:a16="http://schemas.microsoft.com/office/drawing/2014/main" id="{DDE2A613-887D-3E26-DB59-9B9F130F1654}"/>
              </a:ext>
            </a:extLst>
          </p:cNvPr>
          <p:cNvSpPr/>
          <p:nvPr/>
        </p:nvSpPr>
        <p:spPr>
          <a:xfrm rot="21599400">
            <a:off x="1637769" y="6851344"/>
            <a:ext cx="7200961" cy="34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GB" sz="2400" u="none" strike="noStrike" cap="none" dirty="0">
                <a:solidFill>
                  <a:srgbClr val="EBE3FF"/>
                </a:solidFill>
                <a:latin typeface="Geist Light" pitchFamily="2" charset="77"/>
                <a:ea typeface="Geist Light" pitchFamily="2" charset="77"/>
                <a:cs typeface="Geist Light" pitchFamily="2" charset="77"/>
                <a:sym typeface="Geist Medium"/>
              </a:rPr>
              <a:t>DEFINE ROADMAP &amp; ALIGNMENT​</a:t>
            </a:r>
            <a:endParaRPr lang="en-GB" sz="2400" u="none" strike="noStrike" cap="none" dirty="0">
              <a:solidFill>
                <a:schemeClr val="dk1"/>
              </a:solidFill>
              <a:latin typeface="Geist Light" pitchFamily="2" charset="77"/>
              <a:ea typeface="Geist Light" pitchFamily="2" charset="77"/>
              <a:cs typeface="Geist Light" pitchFamily="2" charset="77"/>
              <a:sym typeface="Calibri"/>
            </a:endParaRPr>
          </a:p>
        </p:txBody>
      </p:sp>
      <p:sp>
        <p:nvSpPr>
          <p:cNvPr id="159" name="Google Shape;61;p3">
            <a:extLst>
              <a:ext uri="{FF2B5EF4-FFF2-40B4-BE49-F238E27FC236}">
                <a16:creationId xmlns:a16="http://schemas.microsoft.com/office/drawing/2014/main" id="{4E98814E-5F89-DF4C-FDD3-27F8666DFCD1}"/>
              </a:ext>
            </a:extLst>
          </p:cNvPr>
          <p:cNvSpPr/>
          <p:nvPr/>
        </p:nvSpPr>
        <p:spPr>
          <a:xfrm rot="21599400">
            <a:off x="1637795" y="7270836"/>
            <a:ext cx="7083130" cy="632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Geist Light"/>
              <a:buNone/>
            </a:pPr>
            <a:r>
              <a:rPr lang="en-GB" sz="1600" dirty="0">
                <a:solidFill>
                  <a:srgbClr val="EC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Create an initial plan aligning organizational goals with AI​ capabilities for scalable adoption​</a:t>
            </a:r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9C7EA1DE-8182-1C87-7CF8-9F722F65B0DF}"/>
              </a:ext>
            </a:extLst>
          </p:cNvPr>
          <p:cNvGrpSpPr/>
          <p:nvPr/>
        </p:nvGrpSpPr>
        <p:grpSpPr>
          <a:xfrm>
            <a:off x="828535" y="3117918"/>
            <a:ext cx="511129" cy="550742"/>
            <a:chOff x="828535" y="2842027"/>
            <a:chExt cx="511129" cy="550742"/>
          </a:xfrm>
        </p:grpSpPr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8A6BC8A9-213B-5566-825E-3B9F1D0AB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535" y="2842027"/>
              <a:ext cx="511129" cy="511129"/>
            </a:xfrm>
            <a:prstGeom prst="rect">
              <a:avLst/>
            </a:prstGeom>
          </p:spPr>
        </p:pic>
        <p:sp>
          <p:nvSpPr>
            <p:cNvPr id="171" name="Google Shape;54;p3">
              <a:extLst>
                <a:ext uri="{FF2B5EF4-FFF2-40B4-BE49-F238E27FC236}">
                  <a16:creationId xmlns:a16="http://schemas.microsoft.com/office/drawing/2014/main" id="{3FE63FBD-1D9E-7F03-DB69-F7CAC6CB85A8}"/>
                </a:ext>
              </a:extLst>
            </p:cNvPr>
            <p:cNvSpPr/>
            <p:nvPr/>
          </p:nvSpPr>
          <p:spPr>
            <a:xfrm rot="21599400">
              <a:off x="944176" y="2930348"/>
              <a:ext cx="282329" cy="462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08333"/>
                </a:lnSpc>
                <a:buClr>
                  <a:srgbClr val="EBE3FF"/>
                </a:buClr>
                <a:buSzPts val="2400"/>
              </a:pPr>
              <a:r>
                <a:rPr lang="en-GB" sz="2200" dirty="0">
                  <a:solidFill>
                    <a:srgbClr val="EBE3FF"/>
                  </a:solidFill>
                  <a:latin typeface="Geist" pitchFamily="2" charset="77"/>
                  <a:ea typeface="Geist" pitchFamily="2" charset="77"/>
                  <a:cs typeface="Geist" pitchFamily="2" charset="77"/>
                  <a:sym typeface="Geist Medium"/>
                </a:rPr>
                <a:t>1</a:t>
              </a:r>
              <a:endParaRPr sz="2200" u="none" strike="noStrike" cap="none" dirty="0">
                <a:solidFill>
                  <a:schemeClr val="dk1"/>
                </a:solidFill>
                <a:latin typeface="Geist" pitchFamily="2" charset="77"/>
                <a:ea typeface="Geist" pitchFamily="2" charset="77"/>
                <a:cs typeface="Geist" pitchFamily="2" charset="77"/>
                <a:sym typeface="Calibri"/>
              </a:endParaRPr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CB70BF66-63BA-378C-D786-D6887862B3E3}"/>
              </a:ext>
            </a:extLst>
          </p:cNvPr>
          <p:cNvGrpSpPr/>
          <p:nvPr/>
        </p:nvGrpSpPr>
        <p:grpSpPr>
          <a:xfrm>
            <a:off x="828535" y="6904714"/>
            <a:ext cx="511129" cy="549141"/>
            <a:chOff x="828535" y="7438443"/>
            <a:chExt cx="511129" cy="549141"/>
          </a:xfrm>
        </p:grpSpPr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75EF074A-9AFC-C80D-ACF6-08F1B7470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535" y="7438443"/>
              <a:ext cx="511129" cy="511129"/>
            </a:xfrm>
            <a:prstGeom prst="rect">
              <a:avLst/>
            </a:prstGeom>
          </p:spPr>
        </p:pic>
        <p:sp>
          <p:nvSpPr>
            <p:cNvPr id="172" name="Google Shape;54;p3">
              <a:extLst>
                <a:ext uri="{FF2B5EF4-FFF2-40B4-BE49-F238E27FC236}">
                  <a16:creationId xmlns:a16="http://schemas.microsoft.com/office/drawing/2014/main" id="{BB7565B2-5830-A3A7-A182-75662C334E6F}"/>
                </a:ext>
              </a:extLst>
            </p:cNvPr>
            <p:cNvSpPr/>
            <p:nvPr/>
          </p:nvSpPr>
          <p:spPr>
            <a:xfrm rot="21599400">
              <a:off x="944176" y="7525163"/>
              <a:ext cx="282329" cy="462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08333"/>
                </a:lnSpc>
                <a:buClr>
                  <a:srgbClr val="EBE3FF"/>
                </a:buClr>
                <a:buSzPts val="2400"/>
              </a:pPr>
              <a:r>
                <a:rPr lang="en-GB" sz="2200" dirty="0">
                  <a:solidFill>
                    <a:srgbClr val="EBE3FF"/>
                  </a:solidFill>
                  <a:latin typeface="Geist" pitchFamily="2" charset="77"/>
                  <a:ea typeface="Geist" pitchFamily="2" charset="77"/>
                  <a:cs typeface="Geist" pitchFamily="2" charset="77"/>
                  <a:sym typeface="Geist Medium"/>
                </a:rPr>
                <a:t>4</a:t>
              </a:r>
              <a:endParaRPr sz="2200" u="none" strike="noStrike" cap="none" dirty="0">
                <a:solidFill>
                  <a:schemeClr val="dk1"/>
                </a:solidFill>
                <a:latin typeface="Geist" pitchFamily="2" charset="77"/>
                <a:ea typeface="Geist" pitchFamily="2" charset="77"/>
                <a:cs typeface="Geist" pitchFamily="2" charset="77"/>
                <a:sym typeface="Calibri"/>
              </a:endParaRP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98BEF575-291D-10C2-0CD9-A11DE3E6BA6B}"/>
              </a:ext>
            </a:extLst>
          </p:cNvPr>
          <p:cNvGrpSpPr/>
          <p:nvPr/>
        </p:nvGrpSpPr>
        <p:grpSpPr>
          <a:xfrm>
            <a:off x="828535" y="5651873"/>
            <a:ext cx="511129" cy="540758"/>
            <a:chOff x="828535" y="5906305"/>
            <a:chExt cx="511129" cy="540758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DBFCF952-D283-A3BC-3740-15DC405AC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535" y="5906305"/>
              <a:ext cx="511129" cy="511129"/>
            </a:xfrm>
            <a:prstGeom prst="rect">
              <a:avLst/>
            </a:prstGeom>
          </p:spPr>
        </p:pic>
        <p:sp>
          <p:nvSpPr>
            <p:cNvPr id="173" name="Google Shape;54;p3">
              <a:extLst>
                <a:ext uri="{FF2B5EF4-FFF2-40B4-BE49-F238E27FC236}">
                  <a16:creationId xmlns:a16="http://schemas.microsoft.com/office/drawing/2014/main" id="{E9A76FBE-BEB5-9F21-2639-0201F8DAD07A}"/>
                </a:ext>
              </a:extLst>
            </p:cNvPr>
            <p:cNvSpPr/>
            <p:nvPr/>
          </p:nvSpPr>
          <p:spPr>
            <a:xfrm rot="21599400">
              <a:off x="944176" y="5984642"/>
              <a:ext cx="282329" cy="462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08333"/>
                </a:lnSpc>
                <a:buClr>
                  <a:srgbClr val="EBE3FF"/>
                </a:buClr>
                <a:buSzPts val="2400"/>
              </a:pPr>
              <a:r>
                <a:rPr lang="en-GB" sz="2200" dirty="0">
                  <a:solidFill>
                    <a:srgbClr val="EBE3FF"/>
                  </a:solidFill>
                  <a:latin typeface="Geist" pitchFamily="2" charset="77"/>
                  <a:ea typeface="Geist" pitchFamily="2" charset="77"/>
                  <a:cs typeface="Geist" pitchFamily="2" charset="77"/>
                  <a:sym typeface="Geist Medium"/>
                </a:rPr>
                <a:t>3</a:t>
              </a:r>
              <a:endParaRPr sz="2200" u="none" strike="noStrike" cap="none" dirty="0">
                <a:solidFill>
                  <a:schemeClr val="dk1"/>
                </a:solidFill>
                <a:latin typeface="Geist" pitchFamily="2" charset="77"/>
                <a:ea typeface="Geist" pitchFamily="2" charset="77"/>
                <a:cs typeface="Geist" pitchFamily="2" charset="77"/>
                <a:sym typeface="Calibri"/>
              </a:endParaRP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4CB4512A-C629-9F1F-697F-D79F783B3628}"/>
              </a:ext>
            </a:extLst>
          </p:cNvPr>
          <p:cNvGrpSpPr/>
          <p:nvPr/>
        </p:nvGrpSpPr>
        <p:grpSpPr>
          <a:xfrm>
            <a:off x="828535" y="4380743"/>
            <a:ext cx="511129" cy="559048"/>
            <a:chOff x="828535" y="4374166"/>
            <a:chExt cx="511129" cy="559048"/>
          </a:xfrm>
        </p:grpSpPr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4B5CE793-C772-1DCB-D363-6820AA8CF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535" y="4374166"/>
              <a:ext cx="511129" cy="511129"/>
            </a:xfrm>
            <a:prstGeom prst="rect">
              <a:avLst/>
            </a:prstGeom>
          </p:spPr>
        </p:pic>
        <p:sp>
          <p:nvSpPr>
            <p:cNvPr id="174" name="Google Shape;54;p3">
              <a:extLst>
                <a:ext uri="{FF2B5EF4-FFF2-40B4-BE49-F238E27FC236}">
                  <a16:creationId xmlns:a16="http://schemas.microsoft.com/office/drawing/2014/main" id="{A16E90F0-46D9-15EF-1ACF-0663CE75E66F}"/>
                </a:ext>
              </a:extLst>
            </p:cNvPr>
            <p:cNvSpPr/>
            <p:nvPr/>
          </p:nvSpPr>
          <p:spPr>
            <a:xfrm rot="21599400">
              <a:off x="944176" y="4470793"/>
              <a:ext cx="282329" cy="462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108333"/>
                </a:lnSpc>
                <a:buClr>
                  <a:srgbClr val="EBE3FF"/>
                </a:buClr>
                <a:buSzPts val="2400"/>
              </a:pPr>
              <a:r>
                <a:rPr lang="en-GB" sz="2200" dirty="0">
                  <a:solidFill>
                    <a:srgbClr val="EBE3FF"/>
                  </a:solidFill>
                  <a:latin typeface="Geist" pitchFamily="2" charset="77"/>
                  <a:ea typeface="Geist" pitchFamily="2" charset="77"/>
                  <a:cs typeface="Geist" pitchFamily="2" charset="77"/>
                  <a:sym typeface="Geist Medium"/>
                </a:rPr>
                <a:t>2</a:t>
              </a:r>
              <a:endParaRPr sz="2200" u="none" strike="noStrike" cap="none" dirty="0">
                <a:solidFill>
                  <a:schemeClr val="dk1"/>
                </a:solidFill>
                <a:latin typeface="Geist" pitchFamily="2" charset="77"/>
                <a:ea typeface="Geist" pitchFamily="2" charset="77"/>
                <a:cs typeface="Geist" pitchFamily="2" charset="77"/>
                <a:sym typeface="Calibri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1C3545F-1A74-4831-585A-EE3B30DC30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7088" y="1201563"/>
            <a:ext cx="5851478" cy="665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22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11E"/>
        </a:solidFill>
        <a:effectLst/>
      </p:bgPr>
    </p:bg>
    <p:spTree>
      <p:nvGrpSpPr>
        <p:cNvPr id="1" name="Shape 140">
          <a:extLst>
            <a:ext uri="{FF2B5EF4-FFF2-40B4-BE49-F238E27FC236}">
              <a16:creationId xmlns:a16="http://schemas.microsoft.com/office/drawing/2014/main" id="{4CF3A49A-0E4E-EEAE-67D0-052D9D8AC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;p3">
            <a:extLst>
              <a:ext uri="{FF2B5EF4-FFF2-40B4-BE49-F238E27FC236}">
                <a16:creationId xmlns:a16="http://schemas.microsoft.com/office/drawing/2014/main" id="{3EDE9F84-6B8B-C976-01E9-9D901E09CF8F}"/>
              </a:ext>
            </a:extLst>
          </p:cNvPr>
          <p:cNvSpPr/>
          <p:nvPr/>
        </p:nvSpPr>
        <p:spPr>
          <a:xfrm rot="-600">
            <a:off x="838384" y="3147552"/>
            <a:ext cx="7200938" cy="46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US" sz="2400" dirty="0">
                <a:gradFill>
                  <a:gsLst>
                    <a:gs pos="0">
                      <a:schemeClr val="accent1"/>
                    </a:gs>
                    <a:gs pos="56000">
                      <a:schemeClr val="accent2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Geist Medium"/>
                <a:ea typeface="Geist Medium"/>
                <a:cs typeface="Geist Medium"/>
                <a:sym typeface="Geist Medium"/>
              </a:rPr>
              <a:t>PRE-WORKSHOP REQUIREMENTS </a:t>
            </a:r>
            <a:endParaRPr lang="en-US" sz="2400" b="0" i="0" u="none" strike="noStrike" cap="none" dirty="0">
              <a:gradFill>
                <a:gsLst>
                  <a:gs pos="0">
                    <a:schemeClr val="accent1"/>
                  </a:gs>
                  <a:gs pos="560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5;p3">
            <a:extLst>
              <a:ext uri="{FF2B5EF4-FFF2-40B4-BE49-F238E27FC236}">
                <a16:creationId xmlns:a16="http://schemas.microsoft.com/office/drawing/2014/main" id="{D42D6D30-A99B-17C0-906D-2D10972EE9EE}"/>
              </a:ext>
            </a:extLst>
          </p:cNvPr>
          <p:cNvSpPr/>
          <p:nvPr/>
        </p:nvSpPr>
        <p:spPr>
          <a:xfrm rot="-600">
            <a:off x="828647" y="3727942"/>
            <a:ext cx="7381648" cy="13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l" rtl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EB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Access to relevant stakeholders (business + IT + data)​</a:t>
            </a:r>
          </a:p>
          <a:p>
            <a:pPr marL="285750" marR="0" lvl="0" indent="-285750" algn="l" rtl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EB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Agreement on workshop scope (focus areas, challenges)​</a:t>
            </a:r>
          </a:p>
          <a:p>
            <a:pPr marL="285750" marR="0" lvl="0" indent="-285750" algn="l" rtl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EB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Availability of business process documentation/data overviews</a:t>
            </a:r>
            <a:endParaRPr sz="1600" u="none" strike="noStrike" cap="none" dirty="0">
              <a:solidFill>
                <a:schemeClr val="dk1">
                  <a:alpha val="80000"/>
                </a:scheme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  <a:sym typeface="Calibri"/>
            </a:endParaRPr>
          </a:p>
        </p:txBody>
      </p:sp>
      <p:sp>
        <p:nvSpPr>
          <p:cNvPr id="11" name="Google Shape;57;p3">
            <a:extLst>
              <a:ext uri="{FF2B5EF4-FFF2-40B4-BE49-F238E27FC236}">
                <a16:creationId xmlns:a16="http://schemas.microsoft.com/office/drawing/2014/main" id="{559AF978-9263-C130-E7AA-2C9A792C8832}"/>
              </a:ext>
            </a:extLst>
          </p:cNvPr>
          <p:cNvSpPr/>
          <p:nvPr/>
        </p:nvSpPr>
        <p:spPr>
          <a:xfrm rot="21599400">
            <a:off x="9333039" y="3147552"/>
            <a:ext cx="7200975" cy="419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US" sz="2400" dirty="0">
                <a:gradFill>
                  <a:gsLst>
                    <a:gs pos="0">
                      <a:schemeClr val="accent1"/>
                    </a:gs>
                    <a:gs pos="53000">
                      <a:schemeClr val="accent2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Geist Medium"/>
                <a:ea typeface="Geist Medium"/>
                <a:cs typeface="Geist Medium"/>
                <a:sym typeface="Geist Medium"/>
              </a:rPr>
              <a:t>WORKSHOP DELIVERABLES</a:t>
            </a:r>
            <a:endParaRPr lang="en-US" sz="2400" b="0" i="0" u="none" strike="noStrike" cap="none" dirty="0">
              <a:gradFill>
                <a:gsLst>
                  <a:gs pos="0">
                    <a:schemeClr val="accent1"/>
                  </a:gs>
                  <a:gs pos="530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8;p3">
            <a:extLst>
              <a:ext uri="{FF2B5EF4-FFF2-40B4-BE49-F238E27FC236}">
                <a16:creationId xmlns:a16="http://schemas.microsoft.com/office/drawing/2014/main" id="{1A1DF580-A7CB-C1E1-C77E-9CBE1BDF09F6}"/>
              </a:ext>
            </a:extLst>
          </p:cNvPr>
          <p:cNvSpPr/>
          <p:nvPr/>
        </p:nvSpPr>
        <p:spPr>
          <a:xfrm rot="21599400">
            <a:off x="9329880" y="3727942"/>
            <a:ext cx="7381718" cy="993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>
              <a:lnSpc>
                <a:spcPct val="141667"/>
              </a:lnSpc>
              <a:buClr>
                <a:srgbClr val="EBE3FF"/>
              </a:buClr>
              <a:buSzPts val="1425"/>
              <a:buFont typeface="Arial"/>
              <a:buChar char="•"/>
            </a:pPr>
            <a:r>
              <a:rPr lang="en-GB" sz="1600" dirty="0">
                <a:solidFill>
                  <a:srgbClr val="EB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Workshop report </a:t>
            </a:r>
            <a:endParaRPr lang="en-GB" sz="1600" dirty="0">
              <a:solidFill>
                <a:srgbClr val="000000">
                  <a:alpha val="80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  <a:sym typeface="Geist Light"/>
            </a:endParaRPr>
          </a:p>
          <a:p>
            <a:pPr marL="285750" indent="-285750">
              <a:lnSpc>
                <a:spcPct val="141667"/>
              </a:lnSpc>
              <a:buClr>
                <a:srgbClr val="EBE3FF"/>
              </a:buClr>
              <a:buSzPts val="1425"/>
              <a:buFont typeface="Arial"/>
              <a:buChar char="•"/>
            </a:pPr>
            <a:r>
              <a:rPr lang="en-GB" sz="1600" dirty="0">
                <a:solidFill>
                  <a:srgbClr val="EB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Initiative portfolio</a:t>
            </a:r>
            <a:endParaRPr lang="en-GB" sz="1600" dirty="0">
              <a:solidFill>
                <a:srgbClr val="000000">
                  <a:alpha val="80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  <a:sym typeface="Geist Light"/>
            </a:endParaRPr>
          </a:p>
          <a:p>
            <a:pPr marL="285750" indent="-285750">
              <a:lnSpc>
                <a:spcPct val="141667"/>
              </a:lnSpc>
              <a:buClr>
                <a:srgbClr val="EBE3FF"/>
              </a:buClr>
              <a:buSzPts val="1425"/>
              <a:buFont typeface="Arial"/>
              <a:buChar char="•"/>
            </a:pPr>
            <a:r>
              <a:rPr lang="en-GB" sz="1600" dirty="0">
                <a:solidFill>
                  <a:srgbClr val="EB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ROI-cost map </a:t>
            </a:r>
            <a:endParaRPr lang="en-GB" sz="1600" dirty="0">
              <a:solidFill>
                <a:srgbClr val="000000">
                  <a:alpha val="80000"/>
                </a:srgb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  <a:sym typeface="Geist Light"/>
            </a:endParaRPr>
          </a:p>
          <a:p>
            <a:pPr marL="285750" indent="-285750">
              <a:lnSpc>
                <a:spcPct val="141667"/>
              </a:lnSpc>
              <a:buClr>
                <a:srgbClr val="EBE3FF"/>
              </a:buClr>
              <a:buSzPts val="1425"/>
              <a:buFont typeface="Arial"/>
              <a:buChar char="•"/>
            </a:pPr>
            <a:r>
              <a:rPr lang="en-GB" sz="1600" dirty="0">
                <a:solidFill>
                  <a:srgbClr val="EB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Roadmap draft</a:t>
            </a:r>
            <a:endParaRPr lang="en-GB" sz="1600" u="none" strike="noStrike" cap="none" dirty="0">
              <a:solidFill>
                <a:schemeClr val="dk1">
                  <a:alpha val="80000"/>
                </a:scheme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</a:endParaRPr>
          </a:p>
        </p:txBody>
      </p:sp>
      <p:sp>
        <p:nvSpPr>
          <p:cNvPr id="13" name="Google Shape;60;p3">
            <a:extLst>
              <a:ext uri="{FF2B5EF4-FFF2-40B4-BE49-F238E27FC236}">
                <a16:creationId xmlns:a16="http://schemas.microsoft.com/office/drawing/2014/main" id="{9325DC9A-0C14-3486-41D6-17FEB26B7CA8}"/>
              </a:ext>
            </a:extLst>
          </p:cNvPr>
          <p:cNvSpPr/>
          <p:nvPr/>
        </p:nvSpPr>
        <p:spPr>
          <a:xfrm rot="21599400">
            <a:off x="9333060" y="6167936"/>
            <a:ext cx="7200961" cy="348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GB" sz="2400" dirty="0">
                <a:gradFill>
                  <a:gsLst>
                    <a:gs pos="0">
                      <a:schemeClr val="accent1"/>
                    </a:gs>
                    <a:gs pos="53000">
                      <a:schemeClr val="accent2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Geist Medium"/>
                <a:ea typeface="Geist Medium"/>
                <a:cs typeface="Geist Medium"/>
                <a:sym typeface="Geist Medium"/>
              </a:rPr>
              <a:t>COST</a:t>
            </a:r>
            <a:endParaRPr lang="en-GB" sz="2400" b="0" i="0" u="none" strike="noStrike" cap="none" dirty="0">
              <a:gradFill>
                <a:gsLst>
                  <a:gs pos="0">
                    <a:schemeClr val="accent1"/>
                  </a:gs>
                  <a:gs pos="530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61;p3">
            <a:extLst>
              <a:ext uri="{FF2B5EF4-FFF2-40B4-BE49-F238E27FC236}">
                <a16:creationId xmlns:a16="http://schemas.microsoft.com/office/drawing/2014/main" id="{9AB9859D-1E69-71EA-3A2B-F13C06EE46D1}"/>
              </a:ext>
            </a:extLst>
          </p:cNvPr>
          <p:cNvSpPr/>
          <p:nvPr/>
        </p:nvSpPr>
        <p:spPr>
          <a:xfrm rot="21599400">
            <a:off x="9329881" y="6652730"/>
            <a:ext cx="7594283" cy="994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l" rtl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EB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Fixed workshop fee: EUR 6500 / 10 days​</a:t>
            </a:r>
          </a:p>
          <a:p>
            <a:pPr marL="285750" marR="0" lvl="0" indent="-285750" algn="l" rtl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EB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Includes preparation, facilitation, reporting</a:t>
            </a:r>
            <a:endParaRPr lang="en-GB" sz="1600" u="none" strike="noStrike" cap="none" dirty="0">
              <a:solidFill>
                <a:schemeClr val="dk1">
                  <a:alpha val="80000"/>
                </a:schemeClr>
              </a:solidFill>
              <a:latin typeface="Geist ExtraLight" pitchFamily="2" charset="77"/>
              <a:ea typeface="Geist ExtraLight" pitchFamily="2" charset="77"/>
              <a:cs typeface="Geist ExtraLight" pitchFamily="2" charset="77"/>
              <a:sym typeface="Calibri"/>
            </a:endParaRPr>
          </a:p>
        </p:txBody>
      </p:sp>
      <p:sp>
        <p:nvSpPr>
          <p:cNvPr id="15" name="Google Shape;73;p4">
            <a:extLst>
              <a:ext uri="{FF2B5EF4-FFF2-40B4-BE49-F238E27FC236}">
                <a16:creationId xmlns:a16="http://schemas.microsoft.com/office/drawing/2014/main" id="{869CB29C-BC2E-A405-ECFA-209D9DC6D773}"/>
              </a:ext>
            </a:extLst>
          </p:cNvPr>
          <p:cNvSpPr/>
          <p:nvPr/>
        </p:nvSpPr>
        <p:spPr>
          <a:xfrm rot="-600">
            <a:off x="828603" y="1620615"/>
            <a:ext cx="16630788" cy="793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4800"/>
              <a:buFont typeface="Geist Medium"/>
              <a:buNone/>
            </a:pPr>
            <a:r>
              <a:rPr lang="en-US" sz="4800" b="1" dirty="0">
                <a:gradFill>
                  <a:gsLst>
                    <a:gs pos="0">
                      <a:schemeClr val="accent6"/>
                    </a:gs>
                    <a:gs pos="15000">
                      <a:schemeClr val="accent5"/>
                    </a:gs>
                    <a:gs pos="29000">
                      <a:schemeClr val="accent4"/>
                    </a:gs>
                    <a:gs pos="61000">
                      <a:schemeClr val="accent1"/>
                    </a:gs>
                    <a:gs pos="52000">
                      <a:schemeClr val="accent2"/>
                    </a:gs>
                    <a:gs pos="39000">
                      <a:schemeClr val="accent3"/>
                    </a:gs>
                  </a:gsLst>
                  <a:lin ang="0" scaled="0"/>
                </a:gradFill>
                <a:latin typeface="Geist SemiBold" pitchFamily="2" charset="77"/>
                <a:ea typeface="Geist SemiBold" pitchFamily="2" charset="77"/>
                <a:cs typeface="Geist SemiBold" pitchFamily="2" charset="77"/>
              </a:rPr>
              <a:t>Express</a:t>
            </a:r>
            <a:r>
              <a:rPr lang="en-US" sz="4800" b="0" i="0" u="none" strike="noStrike" cap="none" dirty="0">
                <a:solidFill>
                  <a:srgbClr val="EBE3FF"/>
                </a:solidFill>
                <a:latin typeface="Geist Medium"/>
                <a:ea typeface="Geist Medium"/>
                <a:cs typeface="Geist Medium"/>
                <a:sym typeface="Geist Medium"/>
              </a:rPr>
              <a:t> Setup Essentials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54;p3">
            <a:extLst>
              <a:ext uri="{FF2B5EF4-FFF2-40B4-BE49-F238E27FC236}">
                <a16:creationId xmlns:a16="http://schemas.microsoft.com/office/drawing/2014/main" id="{8FD90289-78D0-9326-D036-B4D6548EA881}"/>
              </a:ext>
            </a:extLst>
          </p:cNvPr>
          <p:cNvSpPr/>
          <p:nvPr/>
        </p:nvSpPr>
        <p:spPr>
          <a:xfrm rot="21599400">
            <a:off x="838384" y="5984478"/>
            <a:ext cx="7200938" cy="46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2400"/>
              <a:buFont typeface="Geist Medium"/>
              <a:buNone/>
            </a:pPr>
            <a:r>
              <a:rPr lang="en-US" sz="2400" dirty="0">
                <a:gradFill>
                  <a:gsLst>
                    <a:gs pos="0">
                      <a:schemeClr val="accent1"/>
                    </a:gs>
                    <a:gs pos="56000">
                      <a:schemeClr val="accent2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Geist Medium"/>
                <a:ea typeface="Geist Medium"/>
                <a:cs typeface="Geist Medium"/>
                <a:sym typeface="Geist Medium"/>
              </a:rPr>
              <a:t>WORKSHOP FORMAT </a:t>
            </a:r>
            <a:endParaRPr lang="en-US" sz="2400" b="0" i="0" u="none" strike="noStrike" cap="none" dirty="0">
              <a:gradFill>
                <a:gsLst>
                  <a:gs pos="0">
                    <a:schemeClr val="accent1"/>
                  </a:gs>
                  <a:gs pos="56000">
                    <a:schemeClr val="accent2"/>
                  </a:gs>
                  <a:gs pos="100000">
                    <a:schemeClr val="accent3"/>
                  </a:gs>
                </a:gsLst>
                <a:lin ang="0" scaled="0"/>
              </a:gra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55;p3">
            <a:extLst>
              <a:ext uri="{FF2B5EF4-FFF2-40B4-BE49-F238E27FC236}">
                <a16:creationId xmlns:a16="http://schemas.microsoft.com/office/drawing/2014/main" id="{78374940-A626-5198-2C9B-B97F15460E4A}"/>
              </a:ext>
            </a:extLst>
          </p:cNvPr>
          <p:cNvSpPr/>
          <p:nvPr/>
        </p:nvSpPr>
        <p:spPr>
          <a:xfrm rot="21599400">
            <a:off x="828648" y="6652712"/>
            <a:ext cx="7381648" cy="13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l" rtl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EB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Duration: 5–10 days​</a:t>
            </a:r>
          </a:p>
          <a:p>
            <a:pPr marL="285750" marR="0" lvl="0" indent="-285750" algn="l" rtl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EB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Example setup: 5 days of which 4 are 2x2h daily sessions followed by a summary and a report on the 5th day​</a:t>
            </a:r>
          </a:p>
          <a:p>
            <a:pPr marL="285750" marR="0" lvl="0" indent="-285750" algn="l" rtl="0">
              <a:lnSpc>
                <a:spcPct val="141667"/>
              </a:lnSpc>
              <a:spcBef>
                <a:spcPts val="0"/>
              </a:spcBef>
              <a:spcAft>
                <a:spcPts val="0"/>
              </a:spcAft>
              <a:buClr>
                <a:srgbClr val="EBE3FF"/>
              </a:buClr>
              <a:buSzPts val="1425"/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EBE3FF">
                    <a:alpha val="80000"/>
                  </a:srgbClr>
                </a:solidFill>
                <a:latin typeface="Geist ExtraLight" pitchFamily="2" charset="77"/>
                <a:ea typeface="Geist ExtraLight" pitchFamily="2" charset="77"/>
                <a:cs typeface="Geist ExtraLight" pitchFamily="2" charset="77"/>
                <a:sym typeface="Geist Light"/>
              </a:rPr>
              <a:t>Format: Onsite / Hybrid</a:t>
            </a:r>
          </a:p>
        </p:txBody>
      </p:sp>
      <p:pic>
        <p:nvPicPr>
          <p:cNvPr id="4" name="Google Shape;143;p8" descr="preencoded.png">
            <a:extLst>
              <a:ext uri="{FF2B5EF4-FFF2-40B4-BE49-F238E27FC236}">
                <a16:creationId xmlns:a16="http://schemas.microsoft.com/office/drawing/2014/main" id="{A397BF5F-65F5-CAC6-7A62-BA013819DA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30434" y="756004"/>
            <a:ext cx="2028941" cy="334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3080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olomolo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2C036"/>
      </a:accent1>
      <a:accent2>
        <a:srgbClr val="EC7858"/>
      </a:accent2>
      <a:accent3>
        <a:srgbClr val="D840A5"/>
      </a:accent3>
      <a:accent4>
        <a:srgbClr val="383AF3"/>
      </a:accent4>
      <a:accent5>
        <a:srgbClr val="1687FD"/>
      </a:accent5>
      <a:accent6>
        <a:srgbClr val="1CD77F"/>
      </a:accent6>
      <a:hlink>
        <a:srgbClr val="1687FD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4231c1e-75e4-419e-ab74-91c962b62d28">
      <Terms xmlns="http://schemas.microsoft.com/office/infopath/2007/PartnerControls"/>
    </lcf76f155ced4ddcb4097134ff3c332f>
    <TaxCatchAll xmlns="0f1afd1d-be91-40ae-85bb-b5fa995ad99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4CE89B70B2884A96A200F80789C3EC" ma:contentTypeVersion="13" ma:contentTypeDescription="Create a new document." ma:contentTypeScope="" ma:versionID="62ea38bb728065271f6a59f6d10b42d1">
  <xsd:schema xmlns:xsd="http://www.w3.org/2001/XMLSchema" xmlns:xs="http://www.w3.org/2001/XMLSchema" xmlns:p="http://schemas.microsoft.com/office/2006/metadata/properties" xmlns:ns2="b4231c1e-75e4-419e-ab74-91c962b62d28" xmlns:ns3="0f1afd1d-be91-40ae-85bb-b5fa995ad997" targetNamespace="http://schemas.microsoft.com/office/2006/metadata/properties" ma:root="true" ma:fieldsID="8182fa4c006cafb5bba5068606849819" ns2:_="" ns3:_="">
    <xsd:import namespace="b4231c1e-75e4-419e-ab74-91c962b62d28"/>
    <xsd:import namespace="0f1afd1d-be91-40ae-85bb-b5fa995ad997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231c1e-75e4-419e-ab74-91c962b62d28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d3571f8e-dc5b-405f-8bb7-09e3ca411b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1afd1d-be91-40ae-85bb-b5fa995ad99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8b1deff6-15ff-4934-83a7-bfc9cf49b232}" ma:internalName="TaxCatchAll" ma:showField="CatchAllData" ma:web="0f1afd1d-be91-40ae-85bb-b5fa995ad9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346D27-D1D5-4F90-B02A-34A3B7BBBF7B}">
  <ds:schemaRefs>
    <ds:schemaRef ds:uri="b4231c1e-75e4-419e-ab74-91c962b62d28"/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0f1afd1d-be91-40ae-85bb-b5fa995ad997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B2E57CD-379F-46FD-9320-3EB75EB714F0}">
  <ds:schemaRefs>
    <ds:schemaRef ds:uri="0f1afd1d-be91-40ae-85bb-b5fa995ad997"/>
    <ds:schemaRef ds:uri="b4231c1e-75e4-419e-ab74-91c962b62d2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2843F5A-A9A7-40BA-9800-C87FC20CB7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878</Words>
  <Application>Microsoft Macintosh PowerPoint</Application>
  <PresentationFormat>Custom</PresentationFormat>
  <Paragraphs>160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Calibri</vt:lpstr>
      <vt:lpstr>Geist Medium</vt:lpstr>
      <vt:lpstr>Geist</vt:lpstr>
      <vt:lpstr>Geist Light</vt:lpstr>
      <vt:lpstr>Geist ExtraLight</vt:lpstr>
      <vt:lpstr>Geist Black</vt:lpstr>
      <vt:lpstr>Arial</vt:lpstr>
      <vt:lpstr>Geist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PptxGenJS</dc:creator>
  <cp:lastModifiedBy>Idan Tohami</cp:lastModifiedBy>
  <cp:revision>75</cp:revision>
  <dcterms:created xsi:type="dcterms:W3CDTF">2025-07-24T12:00:48Z</dcterms:created>
  <dcterms:modified xsi:type="dcterms:W3CDTF">2025-10-01T18:56:28Z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0x010100AC4CE89B70B2884A96A200F80789C3EC</vt:lpwstr>
  </property>
  <property fmtid="{D5CDD505-2E9C-101B-9397-08002B2CF9AE}" pid="3" name="MediaServiceImageTags">
    <vt:lpwstr/>
  </property>
</Properties>
</file>